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62" r:id="rId4"/>
    <p:sldId id="306" r:id="rId6"/>
    <p:sldId id="322" r:id="rId7"/>
    <p:sldId id="288" r:id="rId8"/>
    <p:sldId id="257" r:id="rId9"/>
    <p:sldId id="258" r:id="rId10"/>
    <p:sldId id="259" r:id="rId11"/>
    <p:sldId id="260" r:id="rId12"/>
    <p:sldId id="261" r:id="rId13"/>
    <p:sldId id="263" r:id="rId14"/>
    <p:sldId id="264" r:id="rId15"/>
    <p:sldId id="290" r:id="rId16"/>
    <p:sldId id="291" r:id="rId17"/>
    <p:sldId id="292" r:id="rId18"/>
    <p:sldId id="265" r:id="rId19"/>
    <p:sldId id="302" r:id="rId20"/>
    <p:sldId id="303" r:id="rId21"/>
    <p:sldId id="308" r:id="rId22"/>
    <p:sldId id="305" r:id="rId23"/>
    <p:sldId id="330" r:id="rId24"/>
    <p:sldId id="331" r:id="rId25"/>
    <p:sldId id="332" r:id="rId26"/>
    <p:sldId id="268" r:id="rId27"/>
    <p:sldId id="320" r:id="rId28"/>
    <p:sldId id="310" r:id="rId29"/>
    <p:sldId id="325" r:id="rId30"/>
    <p:sldId id="326" r:id="rId31"/>
    <p:sldId id="327" r:id="rId32"/>
    <p:sldId id="328" r:id="rId33"/>
    <p:sldId id="329" r:id="rId34"/>
    <p:sldId id="271" r:id="rId35"/>
    <p:sldId id="323" r:id="rId36"/>
    <p:sldId id="324" r:id="rId37"/>
    <p:sldId id="267"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E6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64" autoAdjust="0"/>
    <p:restoredTop sz="67658" autoAdjust="0"/>
  </p:normalViewPr>
  <p:slideViewPr>
    <p:cSldViewPr showGuides="1">
      <p:cViewPr varScale="1">
        <p:scale>
          <a:sx n="71" d="100"/>
          <a:sy n="71" d="100"/>
        </p:scale>
        <p:origin x="2424" y="66"/>
      </p:cViewPr>
      <p:guideLst>
        <p:guide orient="horz" pos="2160"/>
        <p:guide pos="288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1.xml"/><Relationship Id="rId39" Type="http://schemas.openxmlformats.org/officeDocument/2006/relationships/presProps" Target="presProps.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DCE988-2574-4E20-B880-8F77CF6B686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DFBC79-BA5E-4FCD-BF88-42439527CC2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3" name="备注占位符 2"/>
          <p:cNvSpPr>
            <a:spLocks noGrp="1"/>
          </p:cNvSpPr>
          <p:nvPr>
            <p:ph type="body" idx="1"/>
          </p:nvPr>
        </p:nvSpPr>
        <p:spPr/>
        <p:txBody>
          <a:bodyPr/>
          <a:lstStyle/>
          <a:p>
            <a:pPr>
              <a:defRPr/>
            </a:pPr>
            <a:endParaRPr lang="zh-CN" altLang="en-US" dirty="0"/>
          </a:p>
        </p:txBody>
      </p:sp>
      <p:sp>
        <p:nvSpPr>
          <p:cNvPr id="921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87DBEF63-D7AE-463D-BF79-2ACAF5D2E395}" type="slidenum">
              <a:rPr lang="zh-CN" altLang="en-US"/>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21506"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2150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33F02BB-0356-4442-BE2A-6F40D1984171}" type="slidenum">
              <a:rPr lang="zh-CN" altLang="en-US"/>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21506"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auto" latinLnBrk="0" hangingPunct="1">
              <a:lnSpc>
                <a:spcPct val="100000"/>
              </a:lnSpc>
              <a:spcBef>
                <a:spcPct val="0"/>
              </a:spcBef>
              <a:spcAft>
                <a:spcPts val="0"/>
              </a:spcAft>
              <a:buClrTx/>
              <a:buSzTx/>
              <a:buFontTx/>
              <a:buNone/>
              <a:defRPr/>
            </a:pPr>
            <a:endParaRPr lang="zh-CN" altLang="en-US" dirty="0"/>
          </a:p>
        </p:txBody>
      </p:sp>
      <p:sp>
        <p:nvSpPr>
          <p:cNvPr id="2150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33F02BB-0356-4442-BE2A-6F40D1984171}" type="slidenum">
              <a:rPr lang="zh-CN" altLang="en-US"/>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21506"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2150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33F02BB-0356-4442-BE2A-6F40D1984171}" type="slidenum">
              <a:rPr lang="zh-CN" altLang="en-US"/>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21506"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2150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33F02BB-0356-4442-BE2A-6F40D1984171}" type="slidenum">
              <a:rPr lang="zh-CN" altLang="en-US"/>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21506"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2150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33F02BB-0356-4442-BE2A-6F40D1984171}" type="slidenum">
              <a:rPr lang="zh-CN" altLang="en-US"/>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21506"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2150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33F02BB-0356-4442-BE2A-6F40D1984171}" type="slidenum">
              <a:rPr lang="zh-CN" altLang="en-US"/>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21506"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2150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33F02BB-0356-4442-BE2A-6F40D1984171}" type="slidenum">
              <a:rPr lang="zh-CN" altLang="en-US"/>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21506"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2150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33F02BB-0356-4442-BE2A-6F40D1984171}" type="slidenum">
              <a:rPr lang="zh-CN" altLang="en-US"/>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21506"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2150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33F02BB-0356-4442-BE2A-6F40D1984171}" type="slidenum">
              <a:rPr lang="zh-CN" altLang="en-US"/>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21506"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2150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33F02BB-0356-4442-BE2A-6F40D1984171}" type="slidenum">
              <a:rPr lang="zh-CN"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536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09E2EDB-29FB-48DC-81C8-6897C4800D3C}" type="slidenum">
              <a:rPr lang="zh-CN" altLang="en-US"/>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21506"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2150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933F02BB-0356-4442-BE2A-6F40D1984171}" type="slidenum">
              <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536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D09E2EDB-29FB-48DC-81C8-6897C4800D3C}" type="slidenum">
              <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536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D09E2EDB-29FB-48DC-81C8-6897C4800D3C}" type="slidenum">
              <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536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09E2EDB-29FB-48DC-81C8-6897C4800D3C}" type="slidenum">
              <a:rPr lang="zh-CN" altLang="en-US"/>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536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09E2EDB-29FB-48DC-81C8-6897C4800D3C}" type="slidenum">
              <a:rPr lang="zh-CN" altLang="en-US"/>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536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09E2EDB-29FB-48DC-81C8-6897C4800D3C}" type="slidenum">
              <a:rPr lang="zh-CN" altLang="en-US"/>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536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09E2EDB-29FB-48DC-81C8-6897C4800D3C}" type="slidenum">
              <a:rPr lang="zh-CN" altLang="en-US"/>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536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09E2EDB-29FB-48DC-81C8-6897C4800D3C}" type="slidenum">
              <a:rPr lang="zh-CN" altLang="en-US"/>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536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09E2EDB-29FB-48DC-81C8-6897C4800D3C}" type="slidenum">
              <a:rPr lang="zh-CN" altLang="en-US"/>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536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09E2EDB-29FB-48DC-81C8-6897C4800D3C}" type="slidenum">
              <a:rPr lang="zh-CN" altLang="en-US"/>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536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09E2EDB-29FB-48DC-81C8-6897C4800D3C}" type="slidenum">
              <a:rPr lang="zh-CN" altLang="en-US"/>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536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09E2EDB-29FB-48DC-81C8-6897C4800D3C}" type="slidenum">
              <a:rPr lang="zh-CN" altLang="en-US"/>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536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09E2EDB-29FB-48DC-81C8-6897C4800D3C}" type="slidenum">
              <a:rPr lang="zh-CN" altLang="en-US"/>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536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09E2EDB-29FB-48DC-81C8-6897C4800D3C}" type="slidenum">
              <a:rPr lang="zh-CN" altLang="en-US"/>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536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09E2EDB-29FB-48DC-81C8-6897C4800D3C}" type="slidenum">
              <a:rPr lang="zh-CN" altLang="en-US"/>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21506"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2150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33F02BB-0356-4442-BE2A-6F40D1984171}" type="slidenum">
              <a:rPr lang="zh-CN" altLang="en-US"/>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536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09E2EDB-29FB-48DC-81C8-6897C4800D3C}" type="slidenum">
              <a:rPr lang="zh-CN" altLang="en-US"/>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7410"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741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EB69B33D-B9BA-4A1F-AD92-F3F3F4632737}" type="slidenum">
              <a:rPr lang="zh-CN" altLang="en-US"/>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9458"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94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8B3FFEA-3660-4B4F-99EE-A6F52655E2C2}" type="slidenum">
              <a:rPr lang="zh-CN" altLang="en-US"/>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21506"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l"/>
            <a:r>
              <a:rPr lang="zh-CN" altLang="en-US" sz="2000" b="0" i="0">
                <a:solidFill>
                  <a:srgbClr val="191B1F"/>
                </a:solidFill>
                <a:effectLst/>
                <a:latin typeface="-apple-system"/>
              </a:rPr>
              <a:t>网络爬虫的基本工作流程如下：</a:t>
            </a:r>
            <a:endParaRPr lang="zh-CN" altLang="en-US" sz="2000" b="0" i="0">
              <a:solidFill>
                <a:srgbClr val="191B1F"/>
              </a:solidFill>
              <a:effectLst/>
              <a:latin typeface="-apple-system"/>
            </a:endParaRPr>
          </a:p>
          <a:p>
            <a:pPr algn="l"/>
            <a:r>
              <a:rPr lang="en-US" altLang="zh-CN" sz="2000" b="0" i="0">
                <a:solidFill>
                  <a:srgbClr val="191B1F"/>
                </a:solidFill>
                <a:effectLst/>
                <a:latin typeface="-apple-system"/>
              </a:rPr>
              <a:t>1.</a:t>
            </a:r>
            <a:r>
              <a:rPr lang="zh-CN" altLang="en-US" sz="2000" b="0" i="0">
                <a:solidFill>
                  <a:srgbClr val="191B1F"/>
                </a:solidFill>
                <a:effectLst/>
                <a:latin typeface="-apple-system"/>
              </a:rPr>
              <a:t>首先选取种子</a:t>
            </a:r>
            <a:r>
              <a:rPr lang="en-US" altLang="zh-CN" sz="2000" b="0" i="0">
                <a:solidFill>
                  <a:srgbClr val="191B1F"/>
                </a:solidFill>
                <a:effectLst/>
                <a:latin typeface="-apple-system"/>
              </a:rPr>
              <a:t>URL</a:t>
            </a:r>
            <a:r>
              <a:rPr lang="zh-CN" altLang="en-US" sz="2000" b="0" i="0">
                <a:solidFill>
                  <a:srgbClr val="191B1F"/>
                </a:solidFill>
                <a:effectLst/>
                <a:latin typeface="-apple-system"/>
              </a:rPr>
              <a:t>；</a:t>
            </a:r>
            <a:endParaRPr lang="en-US" altLang="zh-CN" sz="2000" b="0" i="0">
              <a:solidFill>
                <a:srgbClr val="191B1F"/>
              </a:solidFill>
              <a:effectLst/>
              <a:latin typeface="-apple-system"/>
            </a:endParaRPr>
          </a:p>
          <a:p>
            <a:pPr algn="l"/>
            <a:r>
              <a:rPr lang="en-US" altLang="zh-CN" sz="2000" b="0" i="0">
                <a:solidFill>
                  <a:srgbClr val="191B1F"/>
                </a:solidFill>
                <a:effectLst/>
                <a:latin typeface="-apple-system"/>
              </a:rPr>
              <a:t>2.</a:t>
            </a:r>
            <a:r>
              <a:rPr lang="zh-CN" altLang="en-US" sz="2000" b="0" i="0">
                <a:solidFill>
                  <a:srgbClr val="191B1F"/>
                </a:solidFill>
                <a:effectLst/>
                <a:latin typeface="-apple-system"/>
              </a:rPr>
              <a:t>将这些</a:t>
            </a:r>
            <a:r>
              <a:rPr lang="en-US" altLang="zh-CN" sz="2000" b="0" i="0">
                <a:solidFill>
                  <a:srgbClr val="191B1F"/>
                </a:solidFill>
                <a:effectLst/>
                <a:latin typeface="-apple-system"/>
              </a:rPr>
              <a:t>URL</a:t>
            </a:r>
            <a:r>
              <a:rPr lang="zh-CN" altLang="en-US" sz="2000" b="0" i="0">
                <a:solidFill>
                  <a:srgbClr val="191B1F"/>
                </a:solidFill>
                <a:effectLst/>
                <a:latin typeface="-apple-system"/>
              </a:rPr>
              <a:t>放入待抓取</a:t>
            </a:r>
            <a:r>
              <a:rPr lang="en-US" altLang="zh-CN" sz="2000" b="0" i="0">
                <a:solidFill>
                  <a:srgbClr val="191B1F"/>
                </a:solidFill>
                <a:effectLst/>
                <a:latin typeface="-apple-system"/>
              </a:rPr>
              <a:t>URL</a:t>
            </a:r>
            <a:r>
              <a:rPr lang="zh-CN" altLang="en-US" sz="2000" b="0" i="0">
                <a:solidFill>
                  <a:srgbClr val="191B1F"/>
                </a:solidFill>
                <a:effectLst/>
                <a:latin typeface="-apple-system"/>
              </a:rPr>
              <a:t>队列；</a:t>
            </a:r>
            <a:endParaRPr lang="zh-CN" altLang="en-US" sz="2000" b="0" i="0">
              <a:solidFill>
                <a:srgbClr val="191B1F"/>
              </a:solidFill>
              <a:effectLst/>
              <a:latin typeface="-apple-system"/>
            </a:endParaRPr>
          </a:p>
          <a:p>
            <a:pPr algn="l"/>
            <a:r>
              <a:rPr lang="en-US" altLang="zh-CN" sz="2000" b="0" i="0">
                <a:solidFill>
                  <a:srgbClr val="191B1F"/>
                </a:solidFill>
                <a:effectLst/>
                <a:latin typeface="-apple-system"/>
              </a:rPr>
              <a:t>3.</a:t>
            </a:r>
            <a:r>
              <a:rPr lang="zh-CN" altLang="en-US" sz="2000" b="0" i="0">
                <a:solidFill>
                  <a:srgbClr val="191B1F"/>
                </a:solidFill>
                <a:effectLst/>
                <a:latin typeface="-apple-system"/>
              </a:rPr>
              <a:t>从待抓取</a:t>
            </a:r>
            <a:r>
              <a:rPr lang="en-US" altLang="zh-CN" sz="2000" b="0" i="0">
                <a:solidFill>
                  <a:srgbClr val="191B1F"/>
                </a:solidFill>
                <a:effectLst/>
                <a:latin typeface="-apple-system"/>
              </a:rPr>
              <a:t>URL</a:t>
            </a:r>
            <a:r>
              <a:rPr lang="zh-CN" altLang="en-US" sz="2000" b="0" i="0">
                <a:solidFill>
                  <a:srgbClr val="191B1F"/>
                </a:solidFill>
                <a:effectLst/>
                <a:latin typeface="-apple-system"/>
              </a:rPr>
              <a:t>队列中取出待抓取在</a:t>
            </a:r>
            <a:r>
              <a:rPr lang="en-US" altLang="zh-CN" sz="2000" b="0" i="0">
                <a:solidFill>
                  <a:srgbClr val="191B1F"/>
                </a:solidFill>
                <a:effectLst/>
                <a:latin typeface="-apple-system"/>
              </a:rPr>
              <a:t>URL</a:t>
            </a:r>
            <a:r>
              <a:rPr lang="zh-CN" altLang="en-US" sz="2000" b="0" i="0">
                <a:solidFill>
                  <a:srgbClr val="191B1F"/>
                </a:solidFill>
                <a:effectLst/>
                <a:latin typeface="-apple-system"/>
              </a:rPr>
              <a:t>，解析</a:t>
            </a:r>
            <a:r>
              <a:rPr lang="en-US" altLang="zh-CN" sz="2000" b="0" i="0">
                <a:solidFill>
                  <a:srgbClr val="191B1F"/>
                </a:solidFill>
                <a:effectLst/>
                <a:latin typeface="-apple-system"/>
              </a:rPr>
              <a:t>DNS</a:t>
            </a:r>
            <a:r>
              <a:rPr lang="zh-CN" altLang="en-US" sz="2000" b="0" i="0">
                <a:solidFill>
                  <a:srgbClr val="191B1F"/>
                </a:solidFill>
                <a:effectLst/>
                <a:latin typeface="-apple-system"/>
              </a:rPr>
              <a:t>，并且得到主机的</a:t>
            </a:r>
            <a:r>
              <a:rPr lang="en-US" altLang="zh-CN" sz="2000" b="0" i="0">
                <a:solidFill>
                  <a:srgbClr val="191B1F"/>
                </a:solidFill>
                <a:effectLst/>
                <a:latin typeface="-apple-system"/>
              </a:rPr>
              <a:t>ip</a:t>
            </a:r>
            <a:r>
              <a:rPr lang="zh-CN" altLang="en-US" sz="2000" b="0" i="0">
                <a:solidFill>
                  <a:srgbClr val="191B1F"/>
                </a:solidFill>
                <a:effectLst/>
                <a:latin typeface="-apple-system"/>
              </a:rPr>
              <a:t>，并将</a:t>
            </a:r>
            <a:r>
              <a:rPr lang="en-US" altLang="zh-CN" sz="2000" b="0" i="0">
                <a:solidFill>
                  <a:srgbClr val="191B1F"/>
                </a:solidFill>
                <a:effectLst/>
                <a:latin typeface="-apple-system"/>
              </a:rPr>
              <a:t>URL</a:t>
            </a:r>
            <a:r>
              <a:rPr lang="zh-CN" altLang="en-US" sz="2000" b="0" i="0">
                <a:solidFill>
                  <a:srgbClr val="191B1F"/>
                </a:solidFill>
                <a:effectLst/>
                <a:latin typeface="-apple-system"/>
              </a:rPr>
              <a:t>对应的网页下载下来，存储进已下载网页库中。此外，将这些</a:t>
            </a:r>
            <a:r>
              <a:rPr lang="en-US" altLang="zh-CN" sz="2000" b="0" i="0">
                <a:solidFill>
                  <a:srgbClr val="191B1F"/>
                </a:solidFill>
                <a:effectLst/>
                <a:latin typeface="-apple-system"/>
              </a:rPr>
              <a:t>URL</a:t>
            </a:r>
            <a:r>
              <a:rPr lang="zh-CN" altLang="en-US" sz="2000" b="0" i="0">
                <a:solidFill>
                  <a:srgbClr val="191B1F"/>
                </a:solidFill>
                <a:effectLst/>
                <a:latin typeface="-apple-system"/>
              </a:rPr>
              <a:t>放进已抓取</a:t>
            </a:r>
            <a:r>
              <a:rPr lang="en-US" altLang="zh-CN" sz="2000" b="0" i="0">
                <a:solidFill>
                  <a:srgbClr val="191B1F"/>
                </a:solidFill>
                <a:effectLst/>
                <a:latin typeface="-apple-system"/>
              </a:rPr>
              <a:t>URL</a:t>
            </a:r>
            <a:r>
              <a:rPr lang="zh-CN" altLang="en-US" sz="2000" b="0" i="0">
                <a:solidFill>
                  <a:srgbClr val="191B1F"/>
                </a:solidFill>
                <a:effectLst/>
                <a:latin typeface="-apple-system"/>
              </a:rPr>
              <a:t>队列。</a:t>
            </a:r>
            <a:endParaRPr lang="zh-CN" altLang="en-US" sz="2000" b="0" i="0">
              <a:solidFill>
                <a:srgbClr val="191B1F"/>
              </a:solidFill>
              <a:effectLst/>
              <a:latin typeface="-apple-system"/>
            </a:endParaRPr>
          </a:p>
          <a:p>
            <a:pPr algn="l"/>
            <a:r>
              <a:rPr lang="en-US" altLang="zh-CN" sz="2000" b="0" i="0">
                <a:solidFill>
                  <a:srgbClr val="191B1F"/>
                </a:solidFill>
                <a:effectLst/>
                <a:latin typeface="-apple-system"/>
              </a:rPr>
              <a:t>4.</a:t>
            </a:r>
            <a:r>
              <a:rPr lang="zh-CN" altLang="en-US" sz="2000" b="0" i="0">
                <a:solidFill>
                  <a:srgbClr val="191B1F"/>
                </a:solidFill>
                <a:effectLst/>
                <a:latin typeface="-apple-system"/>
              </a:rPr>
              <a:t>分析已抓取</a:t>
            </a:r>
            <a:r>
              <a:rPr lang="en-US" altLang="zh-CN" sz="2000" b="0" i="0">
                <a:solidFill>
                  <a:srgbClr val="191B1F"/>
                </a:solidFill>
                <a:effectLst/>
                <a:latin typeface="-apple-system"/>
              </a:rPr>
              <a:t>URL</a:t>
            </a:r>
            <a:r>
              <a:rPr lang="zh-CN" altLang="en-US" sz="2000" b="0" i="0">
                <a:solidFill>
                  <a:srgbClr val="191B1F"/>
                </a:solidFill>
                <a:effectLst/>
                <a:latin typeface="-apple-system"/>
              </a:rPr>
              <a:t>队列中的</a:t>
            </a:r>
            <a:r>
              <a:rPr lang="en-US" altLang="zh-CN" sz="2000" b="0" i="0">
                <a:solidFill>
                  <a:srgbClr val="191B1F"/>
                </a:solidFill>
                <a:effectLst/>
                <a:latin typeface="-apple-system"/>
              </a:rPr>
              <a:t>URL</a:t>
            </a:r>
            <a:r>
              <a:rPr lang="zh-CN" altLang="en-US" sz="2000" b="0" i="0">
                <a:solidFill>
                  <a:srgbClr val="191B1F"/>
                </a:solidFill>
                <a:effectLst/>
                <a:latin typeface="-apple-system"/>
              </a:rPr>
              <a:t>，分析其中的其他</a:t>
            </a:r>
            <a:r>
              <a:rPr lang="en-US" altLang="zh-CN" sz="2000" b="0" i="0">
                <a:solidFill>
                  <a:srgbClr val="191B1F"/>
                </a:solidFill>
                <a:effectLst/>
                <a:latin typeface="-apple-system"/>
              </a:rPr>
              <a:t>URL</a:t>
            </a:r>
            <a:r>
              <a:rPr lang="zh-CN" altLang="en-US" sz="2000" b="0" i="0">
                <a:solidFill>
                  <a:srgbClr val="191B1F"/>
                </a:solidFill>
                <a:effectLst/>
                <a:latin typeface="-apple-system"/>
              </a:rPr>
              <a:t>，并且将</a:t>
            </a:r>
            <a:r>
              <a:rPr lang="en-US" altLang="zh-CN" sz="2000" b="0" i="0">
                <a:solidFill>
                  <a:srgbClr val="191B1F"/>
                </a:solidFill>
                <a:effectLst/>
                <a:latin typeface="-apple-system"/>
              </a:rPr>
              <a:t>URL</a:t>
            </a:r>
            <a:r>
              <a:rPr lang="zh-CN" altLang="en-US" sz="2000" b="0" i="0">
                <a:solidFill>
                  <a:srgbClr val="191B1F"/>
                </a:solidFill>
                <a:effectLst/>
                <a:latin typeface="-apple-system"/>
              </a:rPr>
              <a:t>放入待抓取</a:t>
            </a:r>
            <a:r>
              <a:rPr lang="en-US" altLang="zh-CN" sz="2000" b="0" i="0">
                <a:solidFill>
                  <a:srgbClr val="191B1F"/>
                </a:solidFill>
                <a:effectLst/>
                <a:latin typeface="-apple-system"/>
              </a:rPr>
              <a:t>URL</a:t>
            </a:r>
            <a:r>
              <a:rPr lang="zh-CN" altLang="en-US" sz="2000" b="0" i="0">
                <a:solidFill>
                  <a:srgbClr val="191B1F"/>
                </a:solidFill>
                <a:effectLst/>
                <a:latin typeface="-apple-system"/>
              </a:rPr>
              <a:t>队列，从而进入下一个循环。</a:t>
            </a:r>
            <a:endParaRPr lang="zh-CN" altLang="en-US" sz="2000" b="0" i="0">
              <a:solidFill>
                <a:srgbClr val="191B1F"/>
              </a:solidFill>
              <a:effectLst/>
              <a:latin typeface="-apple-system"/>
            </a:endParaRPr>
          </a:p>
          <a:p>
            <a:pPr eaLnBrk="1" hangingPunct="1">
              <a:spcBef>
                <a:spcPct val="0"/>
              </a:spcBef>
            </a:pPr>
            <a:endParaRPr lang="zh-CN" altLang="en-US" dirty="0"/>
          </a:p>
        </p:txBody>
      </p:sp>
      <p:sp>
        <p:nvSpPr>
          <p:cNvPr id="2150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33F02BB-0356-4442-BE2A-6F40D1984171}" type="slidenum">
              <a:rPr lang="zh-CN" altLang="en-US"/>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2560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2560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1D868B27-3E87-4562-AB10-55C387478CA7}" type="slidenum">
              <a:rPr lang="zh-CN" altLang="en-US"/>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27650"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2765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5500633D-3260-4EB8-AFB3-39642290E1B7}" type="slidenum">
              <a:rPr lang="zh-CN"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hyperlink" Target="https://you.ctrip.com/sight/1/s0-p1.html" TargetMode="External"/><Relationship Id="rId1" Type="http://schemas.openxmlformats.org/officeDocument/2006/relationships/hyperlink" Target="https://you.ctrip.com/sight/china110000.html"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image" Target="../media/image10.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hyperlink" Target="http://blog.csdn.net/shanzhizi"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14500"/>
            <a:ext cx="9144000" cy="17145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buFontTx/>
              <a:buNone/>
              <a:defRPr/>
            </a:pPr>
            <a:endParaRPr lang="zh-CN" altLang="en-US"/>
          </a:p>
        </p:txBody>
      </p:sp>
      <p:sp>
        <p:nvSpPr>
          <p:cNvPr id="2050" name="标题 1"/>
          <p:cNvSpPr>
            <a:spLocks noGrp="1"/>
          </p:cNvSpPr>
          <p:nvPr>
            <p:ph type="ctrTitle"/>
          </p:nvPr>
        </p:nvSpPr>
        <p:spPr>
          <a:xfrm>
            <a:off x="395536" y="620688"/>
            <a:ext cx="8572500" cy="1012825"/>
          </a:xfrm>
        </p:spPr>
        <p:txBody>
          <a:bodyPr>
            <a:normAutofit fontScale="90000"/>
          </a:bodyPr>
          <a:lstStyle/>
          <a:p>
            <a:pPr>
              <a:defRPr/>
            </a:pPr>
            <a:r>
              <a:rPr lang="zh-CN" altLang="en-US" sz="3600" b="1" dirty="0">
                <a:solidFill>
                  <a:schemeClr val="tx2"/>
                </a:solidFill>
                <a:effectLst>
                  <a:outerShdw blurRad="38100" dist="38100" dir="2700000" algn="tl">
                    <a:srgbClr val="000000">
                      <a:alpha val="43137"/>
                    </a:srgbClr>
                  </a:outerShdw>
                </a:effectLst>
              </a:rPr>
              <a:t>通信工程</a:t>
            </a:r>
            <a:r>
              <a:rPr lang="en-US" altLang="zh-CN" sz="3600" b="1" dirty="0">
                <a:solidFill>
                  <a:schemeClr val="tx2"/>
                </a:solidFill>
                <a:effectLst>
                  <a:outerShdw blurRad="38100" dist="38100" dir="2700000" algn="tl">
                    <a:srgbClr val="000000">
                      <a:alpha val="43137"/>
                    </a:srgbClr>
                  </a:outerShdw>
                </a:effectLst>
              </a:rPr>
              <a:t>2303</a:t>
            </a:r>
            <a:r>
              <a:rPr lang="zh-CN" altLang="en-US" sz="3600" b="1" dirty="0">
                <a:solidFill>
                  <a:schemeClr val="tx2"/>
                </a:solidFill>
                <a:effectLst>
                  <a:outerShdw blurRad="38100" dist="38100" dir="2700000" algn="tl">
                    <a:srgbClr val="000000">
                      <a:alpha val="43137"/>
                    </a:srgbClr>
                  </a:outerShdw>
                </a:effectLst>
              </a:rPr>
              <a:t>班</a:t>
            </a:r>
            <a:br>
              <a:rPr lang="zh-CN" altLang="en-US" sz="3600" b="1" dirty="0">
                <a:solidFill>
                  <a:schemeClr val="tx2"/>
                </a:solidFill>
                <a:effectLst>
                  <a:outerShdw blurRad="38100" dist="38100" dir="2700000" algn="tl">
                    <a:srgbClr val="000000">
                      <a:alpha val="43137"/>
                    </a:srgbClr>
                  </a:outerShdw>
                </a:effectLst>
              </a:rPr>
            </a:br>
            <a:r>
              <a:rPr lang="zh-CN" altLang="en-US" sz="3600" b="1" dirty="0">
                <a:solidFill>
                  <a:schemeClr val="tx2"/>
                </a:solidFill>
                <a:effectLst>
                  <a:outerShdw blurRad="38100" dist="38100" dir="2700000" algn="tl">
                    <a:srgbClr val="000000">
                      <a:alpha val="43137"/>
                    </a:srgbClr>
                  </a:outerShdw>
                </a:effectLst>
              </a:rPr>
              <a:t> 软件课程设计</a:t>
            </a:r>
            <a:endParaRPr lang="zh-CN" altLang="en-US" sz="3600" dirty="0">
              <a:solidFill>
                <a:schemeClr val="tx2">
                  <a:lumMod val="75000"/>
                </a:schemeClr>
              </a:solidFill>
              <a:effectLst>
                <a:outerShdw blurRad="38100" dist="38100" dir="2700000" algn="tl">
                  <a:srgbClr val="000000">
                    <a:alpha val="43137"/>
                  </a:srgbClr>
                </a:outerShdw>
              </a:effectLst>
            </a:endParaRPr>
          </a:p>
        </p:txBody>
      </p:sp>
      <p:sp>
        <p:nvSpPr>
          <p:cNvPr id="3" name="副标题 2"/>
          <p:cNvSpPr>
            <a:spLocks noGrp="1"/>
          </p:cNvSpPr>
          <p:nvPr>
            <p:ph type="subTitle" idx="1"/>
          </p:nvPr>
        </p:nvSpPr>
        <p:spPr>
          <a:xfrm>
            <a:off x="510339" y="1988840"/>
            <a:ext cx="8147248" cy="3600400"/>
          </a:xfrm>
        </p:spPr>
        <p:txBody>
          <a:bodyPr rtlCol="0">
            <a:normAutofit/>
          </a:bodyPr>
          <a:lstStyle/>
          <a:p>
            <a:pPr>
              <a:defRPr/>
            </a:pPr>
            <a:r>
              <a:rPr lang="zh-CN" altLang="en-US" sz="4200" b="1">
                <a:solidFill>
                  <a:schemeClr val="tx2"/>
                </a:solidFill>
                <a:effectLst>
                  <a:outerShdw blurRad="38100" dist="38100" dir="2700000" algn="tl">
                    <a:srgbClr val="000000">
                      <a:alpha val="43137"/>
                    </a:srgbClr>
                  </a:outerShdw>
                </a:effectLst>
              </a:rPr>
              <a:t>面向携程旅行的</a:t>
            </a:r>
            <a:r>
              <a:rPr lang="zh-CN" altLang="en-US" sz="4200" b="1" dirty="0">
                <a:solidFill>
                  <a:schemeClr val="tx2"/>
                </a:solidFill>
                <a:effectLst>
                  <a:outerShdw blurRad="38100" dist="38100" dir="2700000" algn="tl">
                    <a:srgbClr val="000000">
                      <a:alpha val="43137"/>
                    </a:srgbClr>
                  </a:outerShdw>
                </a:effectLst>
              </a:rPr>
              <a:t>可视化推荐系统设计与实现</a:t>
            </a:r>
            <a:endParaRPr lang="zh-CN" altLang="en-US" sz="4200" b="1" dirty="0">
              <a:solidFill>
                <a:schemeClr val="tx2"/>
              </a:solidFill>
              <a:effectLst>
                <a:outerShdw blurRad="38100" dist="38100" dir="2700000" algn="tl">
                  <a:srgbClr val="000000">
                    <a:alpha val="43137"/>
                  </a:srgbClr>
                </a:outerShdw>
              </a:effectLst>
            </a:endParaRPr>
          </a:p>
          <a:p>
            <a:pPr>
              <a:defRPr/>
            </a:pPr>
            <a:endParaRPr lang="en-US" altLang="zh-CN" sz="2800" b="1" dirty="0">
              <a:solidFill>
                <a:schemeClr val="tx2"/>
              </a:solidFill>
              <a:effectLst>
                <a:outerShdw blurRad="38100" dist="38100" dir="2700000" algn="tl">
                  <a:srgbClr val="000000">
                    <a:alpha val="43137"/>
                  </a:srgbClr>
                </a:outerShdw>
              </a:effectLst>
            </a:endParaRPr>
          </a:p>
          <a:p>
            <a:pPr>
              <a:defRPr/>
            </a:pPr>
            <a:r>
              <a:rPr lang="zh-CN" altLang="en-US" sz="2800" b="1" dirty="0">
                <a:solidFill>
                  <a:schemeClr val="tx2"/>
                </a:solidFill>
                <a:effectLst>
                  <a:outerShdw blurRad="38100" dist="38100" dir="2700000" algn="tl">
                    <a:srgbClr val="000000">
                      <a:alpha val="43137"/>
                    </a:srgbClr>
                  </a:outerShdw>
                </a:effectLst>
              </a:rPr>
              <a:t>魏蛟龙</a:t>
            </a:r>
            <a:endParaRPr lang="en-US" altLang="zh-CN" sz="2800" b="1" dirty="0">
              <a:solidFill>
                <a:schemeClr val="tx2"/>
              </a:solidFill>
              <a:effectLst>
                <a:outerShdw blurRad="38100" dist="38100" dir="2700000" algn="tl">
                  <a:srgbClr val="000000">
                    <a:alpha val="43137"/>
                  </a:srgbClr>
                </a:outerShdw>
              </a:effectLst>
            </a:endParaRPr>
          </a:p>
          <a:p>
            <a:pPr>
              <a:defRPr/>
            </a:pPr>
            <a:r>
              <a:rPr lang="en-US" altLang="zh-CN" sz="2800" b="1" dirty="0">
                <a:solidFill>
                  <a:schemeClr val="tx2"/>
                </a:solidFill>
                <a:effectLst>
                  <a:outerShdw blurRad="38100" dist="38100" dir="2700000" algn="tl">
                    <a:srgbClr val="000000">
                      <a:alpha val="43137"/>
                    </a:srgbClr>
                  </a:outerShdw>
                </a:effectLst>
              </a:rPr>
              <a:t>13971309966</a:t>
            </a:r>
            <a:endParaRPr lang="en-US" altLang="zh-CN" sz="2800" b="1" dirty="0">
              <a:solidFill>
                <a:schemeClr val="tx2"/>
              </a:solidFill>
              <a:effectLst>
                <a:outerShdw blurRad="38100" dist="38100" dir="2700000" algn="tl">
                  <a:srgbClr val="000000">
                    <a:alpha val="43137"/>
                  </a:srgbClr>
                </a:outerShdw>
              </a:effectLst>
            </a:endParaRPr>
          </a:p>
          <a:p>
            <a:pPr>
              <a:defRPr/>
            </a:pPr>
            <a:r>
              <a:rPr lang="zh-CN" altLang="en-US" sz="2800" b="1" dirty="0">
                <a:solidFill>
                  <a:schemeClr val="tx2"/>
                </a:solidFill>
                <a:effectLst>
                  <a:outerShdw blurRad="38100" dist="38100" dir="2700000" algn="tl">
                    <a:srgbClr val="000000">
                      <a:alpha val="43137"/>
                    </a:srgbClr>
                  </a:outerShdw>
                </a:effectLst>
              </a:rPr>
              <a:t>东</a:t>
            </a:r>
            <a:r>
              <a:rPr lang="en-US" altLang="zh-CN" sz="2800" b="1" dirty="0">
                <a:solidFill>
                  <a:schemeClr val="tx2"/>
                </a:solidFill>
                <a:effectLst>
                  <a:outerShdw blurRad="38100" dist="38100" dir="2700000" algn="tl">
                    <a:srgbClr val="000000">
                      <a:alpha val="43137"/>
                    </a:srgbClr>
                  </a:outerShdw>
                </a:effectLst>
              </a:rPr>
              <a:t>17</a:t>
            </a:r>
            <a:r>
              <a:rPr lang="zh-CN" altLang="en-US" sz="2800" b="1" dirty="0">
                <a:solidFill>
                  <a:schemeClr val="tx2"/>
                </a:solidFill>
                <a:effectLst>
                  <a:outerShdw blurRad="38100" dist="38100" dir="2700000" algn="tl">
                    <a:srgbClr val="000000">
                      <a:alpha val="43137"/>
                    </a:srgbClr>
                  </a:outerShdw>
                </a:effectLst>
              </a:rPr>
              <a:t>楼</a:t>
            </a:r>
            <a:r>
              <a:rPr lang="en-US" altLang="zh-CN" sz="2800" b="1" dirty="0">
                <a:solidFill>
                  <a:schemeClr val="tx2"/>
                </a:solidFill>
                <a:effectLst>
                  <a:outerShdw blurRad="38100" dist="38100" dir="2700000" algn="tl">
                    <a:srgbClr val="000000">
                      <a:alpha val="43137"/>
                    </a:srgbClr>
                  </a:outerShdw>
                </a:effectLst>
              </a:rPr>
              <a:t>A405</a:t>
            </a:r>
            <a:endParaRPr lang="en-US" altLang="zh-CN" sz="2800" b="1" dirty="0">
              <a:solidFill>
                <a:schemeClr val="tx2"/>
              </a:solidFill>
              <a:effectLst>
                <a:outerShdw blurRad="38100" dist="38100" dir="2700000" algn="tl">
                  <a:srgbClr val="000000">
                    <a:alpha val="43137"/>
                  </a:srgbClr>
                </a:outerShdw>
              </a:effectLst>
            </a:endParaRPr>
          </a:p>
          <a:p>
            <a:pPr>
              <a:defRPr/>
            </a:pPr>
            <a:endParaRPr lang="en-US" altLang="zh-CN" sz="2800" b="1" dirty="0">
              <a:solidFill>
                <a:schemeClr val="tx2"/>
              </a:solidFill>
              <a:effectLst>
                <a:outerShdw blurRad="38100" dist="38100" dir="2700000" algn="tl">
                  <a:srgbClr val="000000">
                    <a:alpha val="43137"/>
                  </a:srgbClr>
                </a:outerShdw>
              </a:effectLst>
            </a:endParaRPr>
          </a:p>
          <a:p>
            <a:pPr>
              <a:defRPr/>
            </a:pPr>
            <a:endParaRPr lang="zh-CN" altLang="en-US" sz="2800" b="1" dirty="0">
              <a:solidFill>
                <a:schemeClr val="tx2"/>
              </a:solidFill>
              <a:effectLst>
                <a:outerShdw blurRad="38100" dist="38100" dir="2700000" algn="tl">
                  <a:srgbClr val="000000">
                    <a:alpha val="43137"/>
                  </a:srgbClr>
                </a:outerShdw>
              </a:effectLst>
            </a:endParaRPr>
          </a:p>
          <a:p>
            <a:pPr>
              <a:defRPr/>
            </a:pPr>
            <a:endParaRPr lang="en-US" altLang="zh-CN" sz="2800" b="1" dirty="0">
              <a:solidFill>
                <a:schemeClr val="tx2"/>
              </a:solidFill>
              <a:effectLst>
                <a:outerShdw blurRad="38100" dist="38100" dir="2700000" algn="tl">
                  <a:srgbClr val="000000">
                    <a:alpha val="43137"/>
                  </a:srgbClr>
                </a:outerShdw>
              </a:effectLst>
            </a:endParaRPr>
          </a:p>
        </p:txBody>
      </p:sp>
      <p:sp>
        <p:nvSpPr>
          <p:cNvPr id="8" name="矩形 7"/>
          <p:cNvSpPr/>
          <p:nvPr/>
        </p:nvSpPr>
        <p:spPr>
          <a:xfrm>
            <a:off x="4860032" y="5614108"/>
            <a:ext cx="1931670" cy="521970"/>
          </a:xfrm>
          <a:prstGeom prst="rect">
            <a:avLst/>
          </a:prstGeom>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buFontTx/>
              <a:buNone/>
              <a:defRPr/>
            </a:pPr>
            <a:r>
              <a:rPr lang="en-US" altLang="zh-CN" sz="2800" b="1" dirty="0">
                <a:solidFill>
                  <a:schemeClr val="tx2"/>
                </a:solidFill>
                <a:effectLst>
                  <a:outerShdw blurRad="38100" dist="38100" dir="2700000" algn="tl">
                    <a:srgbClr val="000000">
                      <a:alpha val="43137"/>
                    </a:srgbClr>
                  </a:outerShdw>
                </a:effectLst>
                <a:latin typeface="+mj-lt"/>
              </a:rPr>
              <a:t>2025/10/10</a:t>
            </a:r>
            <a:endParaRPr lang="zh-CN" altLang="en-US" sz="2800" b="1" dirty="0">
              <a:solidFill>
                <a:schemeClr val="tx2"/>
              </a:solidFill>
              <a:effectLst>
                <a:outerShdw blurRad="38100" dist="38100" dir="2700000" algn="tl">
                  <a:srgbClr val="000000">
                    <a:alpha val="43137"/>
                  </a:srgbClr>
                </a:outerShdw>
              </a:effectLst>
              <a:latin typeface="+mj-lt"/>
            </a:endParaRPr>
          </a:p>
        </p:txBody>
      </p:sp>
      <p:sp>
        <p:nvSpPr>
          <p:cNvPr id="8197" name="灯片编号占位符 8"/>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1ECE6B3-BE84-4E38-9786-438C0B160DFE}" type="slidenum">
              <a:rPr lang="zh-CN" altLang="en-US"/>
            </a:fld>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爬虫设计</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0482"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406B11-92AF-41DD-9107-D11D08035CFE}"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zh-CN" altLang="en-US" sz="2600" b="1" dirty="0">
                <a:solidFill>
                  <a:schemeClr val="bg1"/>
                </a:solidFill>
                <a:ea typeface="楷体_GB2312" panose="02010609030101010101" pitchFamily="49" charset="-122"/>
              </a:rPr>
              <a:t>示例演示</a:t>
            </a:r>
            <a:endParaRPr lang="zh-CN" altLang="en-US" sz="2800" b="1" dirty="0">
              <a:solidFill>
                <a:schemeClr val="bg1"/>
              </a:solidFill>
              <a:effectLst>
                <a:outerShdw blurRad="38100" dist="38100" dir="2700000" algn="tl">
                  <a:srgbClr val="000000">
                    <a:alpha val="43137"/>
                  </a:srgbClr>
                </a:outerShdw>
              </a:effectLst>
            </a:endParaRPr>
          </a:p>
        </p:txBody>
      </p:sp>
      <p:sp>
        <p:nvSpPr>
          <p:cNvPr id="3" name="TextBox 2"/>
          <p:cNvSpPr txBox="1"/>
          <p:nvPr/>
        </p:nvSpPr>
        <p:spPr>
          <a:xfrm>
            <a:off x="4874346" y="2711840"/>
            <a:ext cx="3672408" cy="646331"/>
          </a:xfrm>
          <a:prstGeom prst="rect">
            <a:avLst/>
          </a:prstGeom>
          <a:noFill/>
        </p:spPr>
        <p:txBody>
          <a:bodyPr wrap="square" rtlCol="0">
            <a:spAutoFit/>
          </a:bodyPr>
          <a:lstStyle/>
          <a:p>
            <a:r>
              <a:rPr lang="zh-CN" altLang="en-US" dirty="0"/>
              <a:t>爬取新浪某则新闻的标题、时间、内容、作者</a:t>
            </a:r>
            <a:endParaRPr lang="zh-CN" altLang="en-US" dirty="0"/>
          </a:p>
        </p:txBody>
      </p:sp>
      <p:pic>
        <p:nvPicPr>
          <p:cNvPr id="6" name="图片 5"/>
          <p:cNvPicPr>
            <a:picLocks noChangeAspect="1"/>
          </p:cNvPicPr>
          <p:nvPr/>
        </p:nvPicPr>
        <p:blipFill rotWithShape="1">
          <a:blip r:embed="rId1"/>
          <a:srcRect l="2024" r="3550"/>
          <a:stretch>
            <a:fillRect/>
          </a:stretch>
        </p:blipFill>
        <p:spPr>
          <a:xfrm>
            <a:off x="683568" y="1645791"/>
            <a:ext cx="4032448" cy="4097015"/>
          </a:xfrm>
          <a:prstGeom prst="rect">
            <a:avLst/>
          </a:prstGeom>
        </p:spPr>
      </p:pic>
      <p:pic>
        <p:nvPicPr>
          <p:cNvPr id="2" name="图片 1"/>
          <p:cNvPicPr>
            <a:picLocks noChangeAspect="1"/>
          </p:cNvPicPr>
          <p:nvPr/>
        </p:nvPicPr>
        <p:blipFill>
          <a:blip r:embed="rId2"/>
          <a:stretch>
            <a:fillRect/>
          </a:stretch>
        </p:blipFill>
        <p:spPr>
          <a:xfrm>
            <a:off x="179512" y="4527042"/>
            <a:ext cx="8540317" cy="18293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爬虫设计</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0482"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406B11-92AF-41DD-9107-D11D08035CFE}"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zh-CN" altLang="en-US" sz="2600" b="1" dirty="0">
                <a:solidFill>
                  <a:schemeClr val="bg1"/>
                </a:solidFill>
                <a:ea typeface="楷体_GB2312" panose="02010609030101010101" pitchFamily="49" charset="-122"/>
              </a:rPr>
              <a:t>爬虫难点</a:t>
            </a:r>
            <a:endParaRPr lang="zh-CN" altLang="en-US" sz="2800" b="1" dirty="0">
              <a:solidFill>
                <a:schemeClr val="bg1"/>
              </a:solidFill>
              <a:effectLst>
                <a:outerShdw blurRad="38100" dist="38100" dir="2700000" algn="tl">
                  <a:srgbClr val="000000">
                    <a:alpha val="43137"/>
                  </a:srgbClr>
                </a:outerShdw>
              </a:effectLst>
            </a:endParaRPr>
          </a:p>
        </p:txBody>
      </p:sp>
      <p:sp>
        <p:nvSpPr>
          <p:cNvPr id="2" name="矩形 1"/>
          <p:cNvSpPr/>
          <p:nvPr/>
        </p:nvSpPr>
        <p:spPr>
          <a:xfrm>
            <a:off x="400049" y="1487286"/>
            <a:ext cx="7488832" cy="584775"/>
          </a:xfrm>
          <a:prstGeom prst="rect">
            <a:avLst/>
          </a:prstGeom>
        </p:spPr>
        <p:txBody>
          <a:bodyPr wrap="square">
            <a:spAutoFit/>
          </a:bodyPr>
          <a:lstStyle/>
          <a:p>
            <a:r>
              <a:rPr lang="en-US" altLang="zh-CN" sz="3200" dirty="0"/>
              <a:t>1.</a:t>
            </a:r>
            <a:r>
              <a:rPr lang="zh-CN" altLang="en-US" sz="3200" dirty="0"/>
              <a:t>反爬虫机制（登陆，验证码等）</a:t>
            </a:r>
            <a:endParaRPr lang="en-US" altLang="zh-CN" sz="3200" dirty="0"/>
          </a:p>
        </p:txBody>
      </p:sp>
      <p:sp>
        <p:nvSpPr>
          <p:cNvPr id="3" name="矩形 2"/>
          <p:cNvSpPr/>
          <p:nvPr/>
        </p:nvSpPr>
        <p:spPr>
          <a:xfrm>
            <a:off x="539552" y="1988840"/>
            <a:ext cx="7867625" cy="5078313"/>
          </a:xfrm>
          <a:prstGeom prst="rect">
            <a:avLst/>
          </a:prstGeom>
        </p:spPr>
        <p:txBody>
          <a:bodyPr wrap="square">
            <a:spAutoFit/>
          </a:bodyPr>
          <a:lstStyle/>
          <a:p>
            <a:r>
              <a:rPr lang="zh-CN" altLang="en-US" b="1" dirty="0"/>
              <a:t>（</a:t>
            </a:r>
            <a:r>
              <a:rPr lang="en-US" altLang="zh-CN" b="1" dirty="0"/>
              <a:t>1</a:t>
            </a:r>
            <a:r>
              <a:rPr lang="zh-CN" altLang="en-US" b="1" dirty="0"/>
              <a:t>）</a:t>
            </a:r>
            <a:r>
              <a:rPr lang="en-US" altLang="zh-CN" b="1" dirty="0"/>
              <a:t> Headers and </a:t>
            </a:r>
            <a:r>
              <a:rPr lang="en-US" altLang="zh-CN" b="1" dirty="0" err="1"/>
              <a:t>referer</a:t>
            </a:r>
            <a:r>
              <a:rPr lang="en-US" altLang="zh-CN" b="1" dirty="0"/>
              <a:t> </a:t>
            </a:r>
            <a:r>
              <a:rPr lang="zh-CN" altLang="en-US" b="1" dirty="0"/>
              <a:t>反爬机制</a:t>
            </a:r>
            <a:endParaRPr lang="en-US" altLang="zh-CN" b="1" dirty="0"/>
          </a:p>
          <a:p>
            <a:r>
              <a:rPr lang="zh-CN" altLang="en-US" dirty="0"/>
              <a:t>网站默认对方正常访问的方式是浏览器访问而不是代码访问，为了防止对方使用大规模服务器进行爬虫从而导致自身服务器承受过大的压力，通常网站会采取反爬策略。</a:t>
            </a:r>
            <a:endParaRPr lang="en-US" altLang="zh-CN" dirty="0"/>
          </a:p>
          <a:p>
            <a:r>
              <a:rPr lang="zh-CN" altLang="en-US" dirty="0"/>
              <a:t>解决办法：模拟实现浏览器访问，在请求头</a:t>
            </a:r>
            <a:r>
              <a:rPr lang="en-US" altLang="zh-CN" dirty="0"/>
              <a:t>headers</a:t>
            </a:r>
            <a:r>
              <a:rPr lang="zh-CN" altLang="en-US" dirty="0"/>
              <a:t>中设置常用</a:t>
            </a:r>
            <a:r>
              <a:rPr lang="en-US" altLang="zh-CN" dirty="0"/>
              <a:t>User Agent</a:t>
            </a:r>
            <a:r>
              <a:rPr lang="zh-CN" altLang="en-US" dirty="0"/>
              <a:t>、</a:t>
            </a:r>
            <a:r>
              <a:rPr lang="en-US" altLang="zh-CN" dirty="0" err="1"/>
              <a:t>referer</a:t>
            </a:r>
            <a:r>
              <a:rPr lang="zh-CN" altLang="en-US" dirty="0"/>
              <a:t>参数。</a:t>
            </a:r>
            <a:endParaRPr lang="en-US" altLang="zh-CN" dirty="0"/>
          </a:p>
          <a:p>
            <a:r>
              <a:rPr lang="zh-CN" altLang="en-US" b="1" dirty="0"/>
              <a:t>（</a:t>
            </a:r>
            <a:r>
              <a:rPr lang="en-US" altLang="zh-CN" b="1" dirty="0"/>
              <a:t>2</a:t>
            </a:r>
            <a:r>
              <a:rPr lang="zh-CN" altLang="en-US" b="1" dirty="0"/>
              <a:t>）</a:t>
            </a:r>
            <a:r>
              <a:rPr lang="en-US" altLang="zh-CN" b="1" dirty="0"/>
              <a:t> </a:t>
            </a:r>
            <a:r>
              <a:rPr lang="en-US" altLang="zh-CN" b="1" dirty="0" err="1"/>
              <a:t>ip</a:t>
            </a:r>
            <a:r>
              <a:rPr lang="zh-CN" altLang="en-US" b="1" dirty="0"/>
              <a:t>限制</a:t>
            </a:r>
            <a:endParaRPr lang="en-US" altLang="zh-CN" b="1" dirty="0"/>
          </a:p>
          <a:p>
            <a:r>
              <a:rPr lang="zh-CN" altLang="en-US" dirty="0"/>
              <a:t>限制</a:t>
            </a:r>
            <a:r>
              <a:rPr lang="en-US" altLang="zh-CN" dirty="0" err="1"/>
              <a:t>ip</a:t>
            </a:r>
            <a:r>
              <a:rPr lang="zh-CN" altLang="en-US" dirty="0"/>
              <a:t>访问频率和次数进行反爬。</a:t>
            </a:r>
            <a:endParaRPr lang="en-US" altLang="zh-CN" dirty="0"/>
          </a:p>
          <a:p>
            <a:r>
              <a:rPr lang="zh-CN" altLang="en-US" dirty="0"/>
              <a:t>解决办法：构造自己的 </a:t>
            </a:r>
            <a:r>
              <a:rPr lang="en-US" altLang="zh-CN" dirty="0"/>
              <a:t>IP </a:t>
            </a:r>
            <a:r>
              <a:rPr lang="zh-CN" altLang="en-US" dirty="0"/>
              <a:t>代理池，然后每次访问时随机选择代理</a:t>
            </a:r>
            <a:endParaRPr lang="zh-CN" altLang="en-US" dirty="0"/>
          </a:p>
          <a:p>
            <a:r>
              <a:rPr lang="zh-CN" altLang="en-US" b="1" dirty="0"/>
              <a:t>（</a:t>
            </a:r>
            <a:r>
              <a:rPr lang="en-US" altLang="zh-CN" b="1" dirty="0"/>
              <a:t>3</a:t>
            </a:r>
            <a:r>
              <a:rPr lang="zh-CN" altLang="en-US" b="1" dirty="0"/>
              <a:t>）验证码反爬虫或者模拟登陆</a:t>
            </a:r>
            <a:endParaRPr lang="en-US" altLang="zh-CN" b="1" dirty="0"/>
          </a:p>
          <a:p>
            <a:r>
              <a:rPr lang="zh-CN" altLang="en-US" dirty="0"/>
              <a:t>解决办法：采用一些基本的验证码方法，如识别截图，二值化、中值滤波去噪、分割、紧缩重排（让高矮统一）、字库特征匹配识别。</a:t>
            </a:r>
            <a:endParaRPr lang="en-US" altLang="zh-CN" dirty="0"/>
          </a:p>
          <a:p>
            <a:r>
              <a:rPr lang="zh-CN" altLang="en-US" b="1" dirty="0"/>
              <a:t>（</a:t>
            </a:r>
            <a:r>
              <a:rPr lang="en-US" altLang="zh-CN" b="1" dirty="0"/>
              <a:t>4</a:t>
            </a:r>
            <a:r>
              <a:rPr lang="zh-CN" altLang="en-US" b="1" dirty="0"/>
              <a:t>）</a:t>
            </a:r>
            <a:r>
              <a:rPr lang="en-US" altLang="zh-CN" b="1" dirty="0"/>
              <a:t> cookie</a:t>
            </a:r>
            <a:r>
              <a:rPr lang="zh-CN" altLang="en-US" b="1" dirty="0"/>
              <a:t>限制</a:t>
            </a:r>
            <a:endParaRPr lang="en-US" altLang="zh-CN" b="1" dirty="0"/>
          </a:p>
          <a:p>
            <a:r>
              <a:rPr lang="zh-CN" altLang="en-US" dirty="0"/>
              <a:t>正常用户的浏览器在访问网站时会保留并使用之前设置的</a:t>
            </a:r>
            <a:r>
              <a:rPr lang="en-US" altLang="zh-CN" dirty="0"/>
              <a:t>Cookie</a:t>
            </a:r>
            <a:r>
              <a:rPr lang="zh-CN" altLang="en-US" dirty="0"/>
              <a:t>，而爬虫（尤其是那些不模拟完整浏览器行为的爬虫）可能会在每个会话中都请求新的</a:t>
            </a:r>
            <a:r>
              <a:rPr lang="en-US" altLang="zh-CN" dirty="0"/>
              <a:t>Cookie</a:t>
            </a:r>
            <a:r>
              <a:rPr lang="zh-CN" altLang="en-US" dirty="0"/>
              <a:t>，或者根本不使用</a:t>
            </a:r>
            <a:r>
              <a:rPr lang="en-US" altLang="zh-CN" dirty="0"/>
              <a:t>Cookie</a:t>
            </a:r>
            <a:r>
              <a:rPr lang="zh-CN" altLang="en-US" dirty="0"/>
              <a:t>。</a:t>
            </a:r>
            <a:endParaRPr lang="en-US" altLang="zh-CN" dirty="0"/>
          </a:p>
          <a:p>
            <a:r>
              <a:rPr lang="zh-CN" altLang="en-US" dirty="0"/>
              <a:t>解决办法：在</a:t>
            </a:r>
            <a:r>
              <a:rPr lang="en-US" altLang="zh-CN" dirty="0"/>
              <a:t>headers</a:t>
            </a:r>
            <a:r>
              <a:rPr lang="zh-CN" altLang="en-US" dirty="0"/>
              <a:t>挂上相应的</a:t>
            </a:r>
            <a:r>
              <a:rPr lang="en-US" altLang="zh-CN" dirty="0"/>
              <a:t>cookie</a:t>
            </a:r>
            <a:r>
              <a:rPr lang="zh-CN" altLang="en-US" dirty="0"/>
              <a:t>或者根据其方法进行构造。</a:t>
            </a:r>
            <a:endParaRPr lang="en-US" altLang="zh-CN" dirty="0"/>
          </a:p>
          <a:p>
            <a:endParaRPr lang="zh-CN" altLang="en-US"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爬虫设计</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0482"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406B11-92AF-41DD-9107-D11D08035CFE}"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zh-CN" altLang="en-US" sz="2600" b="1" dirty="0">
                <a:solidFill>
                  <a:schemeClr val="bg1"/>
                </a:solidFill>
                <a:ea typeface="楷体_GB2312" panose="02010609030101010101" pitchFamily="49" charset="-122"/>
              </a:rPr>
              <a:t>爬虫难点</a:t>
            </a:r>
            <a:endParaRPr lang="zh-CN" altLang="en-US" sz="2800" b="1" dirty="0">
              <a:solidFill>
                <a:schemeClr val="bg1"/>
              </a:solidFill>
              <a:effectLst>
                <a:outerShdw blurRad="38100" dist="38100" dir="2700000" algn="tl">
                  <a:srgbClr val="000000">
                    <a:alpha val="43137"/>
                  </a:srgbClr>
                </a:outerShdw>
              </a:effectLst>
            </a:endParaRPr>
          </a:p>
        </p:txBody>
      </p:sp>
      <p:sp>
        <p:nvSpPr>
          <p:cNvPr id="2" name="矩形 1"/>
          <p:cNvSpPr/>
          <p:nvPr/>
        </p:nvSpPr>
        <p:spPr>
          <a:xfrm>
            <a:off x="618989" y="2348880"/>
            <a:ext cx="7848872" cy="2123658"/>
          </a:xfrm>
          <a:prstGeom prst="rect">
            <a:avLst/>
          </a:prstGeom>
        </p:spPr>
        <p:txBody>
          <a:bodyPr wrap="square">
            <a:spAutoFit/>
          </a:bodyPr>
          <a:lstStyle/>
          <a:p>
            <a:r>
              <a:rPr lang="en-US" altLang="zh-CN" sz="3200" dirty="0"/>
              <a:t>2.</a:t>
            </a:r>
            <a:r>
              <a:rPr lang="zh-CN" altLang="en-US" sz="3200" dirty="0"/>
              <a:t>动态加载的网页</a:t>
            </a:r>
            <a:endParaRPr lang="en-US" altLang="zh-CN" sz="3200" dirty="0"/>
          </a:p>
          <a:p>
            <a:endParaRPr lang="en-US" altLang="zh-CN" sz="2000" dirty="0"/>
          </a:p>
          <a:p>
            <a:r>
              <a:rPr lang="zh-CN" altLang="en-US" sz="2000" dirty="0"/>
              <a:t>动态加载的工作原理：从网页的 </a:t>
            </a:r>
            <a:r>
              <a:rPr lang="en-US" altLang="zh-CN" sz="2000" dirty="0" err="1"/>
              <a:t>url</a:t>
            </a:r>
            <a:r>
              <a:rPr lang="en-US" altLang="zh-CN" sz="2000" dirty="0"/>
              <a:t> </a:t>
            </a:r>
            <a:r>
              <a:rPr lang="zh-CN" altLang="en-US" sz="2000" dirty="0"/>
              <a:t>加载网页的源代码之后，会在浏览器里执行</a:t>
            </a:r>
            <a:r>
              <a:rPr lang="en-US" altLang="zh-CN" sz="2000" dirty="0"/>
              <a:t>JavaScript</a:t>
            </a:r>
            <a:r>
              <a:rPr lang="zh-CN" altLang="en-US" sz="2000" dirty="0"/>
              <a:t>程序。这些程序会加载出更多的内容，并把这些内容传输到网页中，所以部分网页直接爬它的</a:t>
            </a:r>
            <a:r>
              <a:rPr lang="en-US" altLang="zh-CN" sz="2000" dirty="0"/>
              <a:t>URL</a:t>
            </a:r>
            <a:r>
              <a:rPr lang="zh-CN" altLang="en-US" sz="2000" dirty="0"/>
              <a:t>时却没有数据。</a:t>
            </a:r>
            <a:endParaRPr lang="en-US" altLang="zh-CN" sz="2000" dirty="0"/>
          </a:p>
          <a:p>
            <a:r>
              <a:rPr lang="zh-CN" altLang="en-US" sz="2000" dirty="0"/>
              <a:t>解决办法：用控制台进行抓包，看请求的地址以及返回的结果。</a:t>
            </a:r>
            <a:endParaRPr lang="en-US" altLang="zh-CN"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爬虫设计</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0482"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406B11-92AF-41DD-9107-D11D08035CFE}"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zh-CN" altLang="en-US" sz="2600" b="1" dirty="0">
                <a:solidFill>
                  <a:schemeClr val="bg1"/>
                </a:solidFill>
                <a:ea typeface="楷体_GB2312" panose="02010609030101010101" pitchFamily="49" charset="-122"/>
              </a:rPr>
              <a:t>爬虫难点</a:t>
            </a:r>
            <a:endParaRPr lang="zh-CN" altLang="en-US" sz="2800" b="1" dirty="0">
              <a:solidFill>
                <a:schemeClr val="bg1"/>
              </a:solidFill>
              <a:effectLst>
                <a:outerShdw blurRad="38100" dist="38100" dir="2700000" algn="tl">
                  <a:srgbClr val="000000">
                    <a:alpha val="43137"/>
                  </a:srgbClr>
                </a:outerShdw>
              </a:effectLst>
            </a:endParaRPr>
          </a:p>
        </p:txBody>
      </p:sp>
      <p:sp>
        <p:nvSpPr>
          <p:cNvPr id="2" name="矩形 1"/>
          <p:cNvSpPr/>
          <p:nvPr/>
        </p:nvSpPr>
        <p:spPr>
          <a:xfrm>
            <a:off x="395536" y="2276872"/>
            <a:ext cx="7488832" cy="3662541"/>
          </a:xfrm>
          <a:prstGeom prst="rect">
            <a:avLst/>
          </a:prstGeom>
        </p:spPr>
        <p:txBody>
          <a:bodyPr wrap="square">
            <a:spAutoFit/>
          </a:bodyPr>
          <a:lstStyle/>
          <a:p>
            <a:r>
              <a:rPr lang="en-US" altLang="zh-CN" sz="3200" dirty="0"/>
              <a:t>3.</a:t>
            </a:r>
            <a:r>
              <a:rPr lang="zh-CN" altLang="en-US" sz="3200" dirty="0"/>
              <a:t>重复或空的</a:t>
            </a:r>
            <a:r>
              <a:rPr lang="en-US" altLang="zh-CN" sz="3200" dirty="0"/>
              <a:t>URL</a:t>
            </a:r>
            <a:endParaRPr lang="en-US" altLang="zh-CN" sz="3200" dirty="0"/>
          </a:p>
          <a:p>
            <a:r>
              <a:rPr lang="zh-CN" altLang="en-US" sz="2000" dirty="0"/>
              <a:t>在下载的过程中，不可避免会遇到重复的链接，会直接影响爬虫效率和效果。</a:t>
            </a:r>
            <a:endParaRPr lang="zh-CN" altLang="en-US" sz="2000" dirty="0"/>
          </a:p>
          <a:p>
            <a:r>
              <a:rPr lang="zh-CN" altLang="en-US" sz="2000" dirty="0"/>
              <a:t>解决办法：</a:t>
            </a:r>
            <a:endParaRPr lang="en-US" altLang="zh-CN" sz="2000" dirty="0"/>
          </a:p>
          <a:p>
            <a:r>
              <a:rPr lang="zh-CN" altLang="en-US" sz="2000" dirty="0"/>
              <a:t>（</a:t>
            </a:r>
            <a:r>
              <a:rPr lang="en-US" altLang="zh-CN" sz="2000" dirty="0"/>
              <a:t>1</a:t>
            </a:r>
            <a:r>
              <a:rPr lang="zh-CN" altLang="en-US" sz="2000" dirty="0"/>
              <a:t>）完全内存方式：内容长的进行</a:t>
            </a:r>
            <a:r>
              <a:rPr lang="en-US" altLang="zh-CN" sz="2000" dirty="0"/>
              <a:t>hash</a:t>
            </a:r>
            <a:r>
              <a:rPr lang="zh-CN" altLang="en-US" sz="2000" dirty="0"/>
              <a:t>处理，计算</a:t>
            </a:r>
            <a:r>
              <a:rPr lang="en-US" altLang="zh-CN" sz="2000" dirty="0"/>
              <a:t>URL</a:t>
            </a:r>
            <a:r>
              <a:rPr lang="zh-CN" altLang="en-US" sz="2000" dirty="0"/>
              <a:t>的</a:t>
            </a:r>
            <a:r>
              <a:rPr lang="en-US" altLang="zh-CN" sz="2000" dirty="0"/>
              <a:t>Hash</a:t>
            </a:r>
            <a:r>
              <a:rPr lang="zh-CN" altLang="en-US" sz="2000" dirty="0"/>
              <a:t>值</a:t>
            </a:r>
            <a:r>
              <a:rPr lang="en-US" altLang="zh-CN" sz="2000" dirty="0"/>
              <a:t>,</a:t>
            </a:r>
            <a:r>
              <a:rPr lang="zh-CN" altLang="en-US" sz="2000" dirty="0"/>
              <a:t>一般用</a:t>
            </a:r>
            <a:r>
              <a:rPr lang="en-US" altLang="zh-CN" sz="2000" dirty="0"/>
              <a:t>4</a:t>
            </a:r>
            <a:r>
              <a:rPr lang="zh-CN" altLang="en-US" sz="2000" dirty="0"/>
              <a:t>至</a:t>
            </a:r>
            <a:r>
              <a:rPr lang="en-US" altLang="zh-CN" sz="2000" dirty="0"/>
              <a:t>6</a:t>
            </a:r>
            <a:r>
              <a:rPr lang="zh-CN" altLang="en-US" sz="2000" dirty="0"/>
              <a:t>个字节表示</a:t>
            </a:r>
            <a:r>
              <a:rPr lang="en-US" altLang="zh-CN" sz="2000" dirty="0"/>
              <a:t>,</a:t>
            </a:r>
            <a:r>
              <a:rPr lang="zh-CN" altLang="en-US" sz="2000" dirty="0"/>
              <a:t>这样</a:t>
            </a:r>
            <a:r>
              <a:rPr lang="en-US" altLang="zh-CN" sz="2000" dirty="0"/>
              <a:t>10</a:t>
            </a:r>
            <a:r>
              <a:rPr lang="zh-CN" altLang="en-US" sz="2000" dirty="0"/>
              <a:t>亿个网页的</a:t>
            </a:r>
            <a:r>
              <a:rPr lang="en-US" altLang="zh-CN" sz="2000" dirty="0"/>
              <a:t>URL</a:t>
            </a:r>
            <a:r>
              <a:rPr lang="zh-CN" altLang="en-US" sz="2000" dirty="0"/>
              <a:t>就需要</a:t>
            </a:r>
            <a:r>
              <a:rPr lang="en-US" altLang="zh-CN" sz="2000" dirty="0"/>
              <a:t>5</a:t>
            </a:r>
            <a:r>
              <a:rPr lang="zh-CN" altLang="en-US" sz="2000" dirty="0"/>
              <a:t>到</a:t>
            </a:r>
            <a:r>
              <a:rPr lang="en-US" altLang="zh-CN" sz="2000" dirty="0"/>
              <a:t>8</a:t>
            </a:r>
            <a:r>
              <a:rPr lang="zh-CN" altLang="en-US" sz="2000" dirty="0"/>
              <a:t>个</a:t>
            </a:r>
            <a:r>
              <a:rPr lang="en-US" altLang="zh-CN" sz="2000" dirty="0"/>
              <a:t>G</a:t>
            </a:r>
            <a:r>
              <a:rPr lang="zh-CN" altLang="en-US" sz="2000" dirty="0"/>
              <a:t>的内存。</a:t>
            </a:r>
            <a:endParaRPr lang="en-US" altLang="zh-CN" sz="2000" dirty="0"/>
          </a:p>
          <a:p>
            <a:r>
              <a:rPr lang="zh-CN" altLang="en-US" sz="2000" dirty="0"/>
              <a:t>（</a:t>
            </a:r>
            <a:r>
              <a:rPr lang="en-US" altLang="zh-CN" sz="2000" dirty="0"/>
              <a:t>2</a:t>
            </a:r>
            <a:r>
              <a:rPr lang="zh-CN" altLang="en-US" sz="2000" dirty="0"/>
              <a:t>）基于磁盘的缓存方式：将大部分数据放在磁盘上</a:t>
            </a:r>
            <a:r>
              <a:rPr lang="en-US" altLang="zh-CN" sz="2000" dirty="0"/>
              <a:t>,</a:t>
            </a:r>
            <a:r>
              <a:rPr lang="zh-CN" altLang="en-US" sz="2000" dirty="0"/>
              <a:t>内存里存放一个缓存</a:t>
            </a:r>
            <a:r>
              <a:rPr lang="en-US" altLang="zh-CN" sz="2000" dirty="0"/>
              <a:t>,</a:t>
            </a:r>
            <a:r>
              <a:rPr lang="zh-CN" altLang="en-US" sz="2000" dirty="0"/>
              <a:t>然后根据策略更新缓存。由于磁盘的速度比内存慢一个数量级</a:t>
            </a:r>
            <a:r>
              <a:rPr lang="en-US" altLang="zh-CN" sz="2000" dirty="0"/>
              <a:t>,</a:t>
            </a:r>
            <a:r>
              <a:rPr lang="zh-CN" altLang="en-US" sz="2000" dirty="0"/>
              <a:t>一旦所查</a:t>
            </a:r>
            <a:r>
              <a:rPr lang="en-US" altLang="zh-CN" sz="2000" dirty="0"/>
              <a:t>URL</a:t>
            </a:r>
            <a:r>
              <a:rPr lang="zh-CN" altLang="en-US" sz="2000" dirty="0"/>
              <a:t>不命中缓存</a:t>
            </a:r>
            <a:r>
              <a:rPr lang="en-US" altLang="zh-CN" sz="2000" dirty="0"/>
              <a:t>,</a:t>
            </a:r>
            <a:r>
              <a:rPr lang="zh-CN" altLang="en-US" sz="2000" dirty="0"/>
              <a:t>就必须在磁盘中进行查找</a:t>
            </a:r>
            <a:r>
              <a:rPr lang="en-US" altLang="zh-CN" sz="2000" dirty="0"/>
              <a:t>,</a:t>
            </a:r>
            <a:r>
              <a:rPr lang="zh-CN" altLang="en-US" sz="2000" dirty="0"/>
              <a:t>从而大大影响效率。</a:t>
            </a:r>
            <a:endParaRPr lang="en-US" altLang="zh-CN"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爬虫设计</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0482"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406B11-92AF-41DD-9107-D11D08035CFE}"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zh-CN" altLang="en-US" sz="2600" b="1" dirty="0">
                <a:solidFill>
                  <a:schemeClr val="bg1"/>
                </a:solidFill>
                <a:ea typeface="楷体_GB2312" panose="02010609030101010101" pitchFamily="49" charset="-122"/>
              </a:rPr>
              <a:t>爬虫难点</a:t>
            </a:r>
            <a:endParaRPr lang="zh-CN" altLang="en-US" sz="2800" b="1" dirty="0">
              <a:solidFill>
                <a:schemeClr val="bg1"/>
              </a:solidFill>
              <a:effectLst>
                <a:outerShdw blurRad="38100" dist="38100" dir="2700000" algn="tl">
                  <a:srgbClr val="000000">
                    <a:alpha val="43137"/>
                  </a:srgbClr>
                </a:outerShdw>
              </a:effectLst>
            </a:endParaRPr>
          </a:p>
        </p:txBody>
      </p:sp>
      <p:sp>
        <p:nvSpPr>
          <p:cNvPr id="2" name="矩形 1"/>
          <p:cNvSpPr/>
          <p:nvPr/>
        </p:nvSpPr>
        <p:spPr>
          <a:xfrm>
            <a:off x="395536" y="2276872"/>
            <a:ext cx="7488832" cy="2308324"/>
          </a:xfrm>
          <a:prstGeom prst="rect">
            <a:avLst/>
          </a:prstGeom>
        </p:spPr>
        <p:txBody>
          <a:bodyPr wrap="square">
            <a:spAutoFit/>
          </a:bodyPr>
          <a:lstStyle/>
          <a:p>
            <a:r>
              <a:rPr lang="en-US" altLang="zh-CN" sz="3200" dirty="0"/>
              <a:t>4.</a:t>
            </a:r>
            <a:r>
              <a:rPr lang="zh-CN" altLang="en-US" sz="3200" dirty="0"/>
              <a:t>爬虫的稳定性（异常处理）</a:t>
            </a:r>
            <a:endParaRPr lang="en-US" altLang="zh-CN" sz="3200" dirty="0"/>
          </a:p>
          <a:p>
            <a:endParaRPr lang="zh-CN" altLang="en-US" sz="3200" dirty="0"/>
          </a:p>
          <a:p>
            <a:r>
              <a:rPr lang="zh-CN" altLang="en-US" sz="2000" dirty="0"/>
              <a:t>解决办法：</a:t>
            </a:r>
            <a:endParaRPr lang="en-US" altLang="zh-CN" sz="2000" dirty="0"/>
          </a:p>
          <a:p>
            <a:r>
              <a:rPr lang="zh-CN" altLang="en-US" sz="2000" dirty="0"/>
              <a:t>（</a:t>
            </a:r>
            <a:r>
              <a:rPr lang="en-US" altLang="zh-CN" sz="2000" dirty="0"/>
              <a:t>1</a:t>
            </a:r>
            <a:r>
              <a:rPr lang="zh-CN" altLang="en-US" sz="2000" dirty="0"/>
              <a:t>）数据量不多的时候采用单线程。</a:t>
            </a:r>
            <a:endParaRPr lang="zh-CN" altLang="en-US" sz="2000" dirty="0"/>
          </a:p>
          <a:p>
            <a:r>
              <a:rPr lang="zh-CN" altLang="en-US" sz="2000" dirty="0"/>
              <a:t>（</a:t>
            </a:r>
            <a:r>
              <a:rPr lang="en-US" altLang="zh-CN" sz="2000" dirty="0"/>
              <a:t>2</a:t>
            </a:r>
            <a:r>
              <a:rPr lang="zh-CN" altLang="en-US" sz="2000" dirty="0"/>
              <a:t>）重试。用</a:t>
            </a:r>
            <a:r>
              <a:rPr lang="en-US" altLang="zh-CN" sz="2000" dirty="0" err="1"/>
              <a:t>traceback</a:t>
            </a:r>
            <a:r>
              <a:rPr lang="zh-CN" altLang="en-US" sz="2000" dirty="0"/>
              <a:t>这个库，它的作用是捕捉到特定异常、设定重试间隔的时长、间隔时常的增长策略。</a:t>
            </a:r>
            <a:endParaRPr lang="en-US" altLang="zh-CN"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爬虫工具</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0482"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406B11-92AF-41DD-9107-D11D08035CFE}"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zh-CN" altLang="en-US" sz="2600" b="1" dirty="0">
                <a:solidFill>
                  <a:schemeClr val="bg1"/>
                </a:solidFill>
                <a:ea typeface="楷体_GB2312" panose="02010609030101010101" pitchFamily="49" charset="-122"/>
              </a:rPr>
              <a:t>语言、</a:t>
            </a:r>
            <a:r>
              <a:rPr lang="en-US" altLang="zh-CN" sz="2600" b="1" dirty="0">
                <a:solidFill>
                  <a:schemeClr val="bg1"/>
                </a:solidFill>
                <a:ea typeface="楷体_GB2312" panose="02010609030101010101" pitchFamily="49" charset="-122"/>
              </a:rPr>
              <a:t>IDE</a:t>
            </a:r>
            <a:endParaRPr lang="zh-CN" altLang="en-US" sz="2800" b="1" dirty="0">
              <a:solidFill>
                <a:schemeClr val="bg1"/>
              </a:solidFill>
              <a:effectLst>
                <a:outerShdw blurRad="38100" dist="38100" dir="2700000" algn="tl">
                  <a:srgbClr val="000000">
                    <a:alpha val="43137"/>
                  </a:srgbClr>
                </a:outerShdw>
              </a:effectLst>
            </a:endParaRPr>
          </a:p>
        </p:txBody>
      </p:sp>
      <p:sp>
        <p:nvSpPr>
          <p:cNvPr id="2" name="矩形 1"/>
          <p:cNvSpPr/>
          <p:nvPr/>
        </p:nvSpPr>
        <p:spPr>
          <a:xfrm>
            <a:off x="611560" y="2132856"/>
            <a:ext cx="7676281" cy="2554545"/>
          </a:xfrm>
          <a:prstGeom prst="rect">
            <a:avLst/>
          </a:prstGeom>
        </p:spPr>
        <p:txBody>
          <a:bodyPr wrap="square">
            <a:spAutoFit/>
          </a:bodyPr>
          <a:lstStyle/>
          <a:p>
            <a:pPr lvl="0"/>
            <a:r>
              <a:rPr lang="en-US" altLang="zh-CN" sz="3200" dirty="0"/>
              <a:t>IDE</a:t>
            </a:r>
            <a:r>
              <a:rPr lang="zh-CN" altLang="en-US" sz="3200" dirty="0"/>
              <a:t>：</a:t>
            </a:r>
            <a:r>
              <a:rPr lang="en-US" altLang="zh-CN" sz="3200" dirty="0" err="1"/>
              <a:t>pycharm</a:t>
            </a:r>
            <a:endParaRPr lang="en-US" altLang="zh-CN" sz="3200" dirty="0"/>
          </a:p>
          <a:p>
            <a:pPr lvl="0"/>
            <a:endParaRPr lang="en-US" altLang="zh-CN" sz="3200" dirty="0"/>
          </a:p>
          <a:p>
            <a:pPr lvl="0"/>
            <a:r>
              <a:rPr lang="en-US" altLang="zh-CN" sz="3200" dirty="0"/>
              <a:t>Python</a:t>
            </a:r>
            <a:r>
              <a:rPr lang="zh-CN" altLang="en-US" sz="3200" dirty="0"/>
              <a:t>版本：</a:t>
            </a:r>
            <a:r>
              <a:rPr lang="en-US" altLang="zh-CN" sz="3200" dirty="0"/>
              <a:t>python2.7  </a:t>
            </a:r>
            <a:r>
              <a:rPr lang="zh-CN" altLang="en-US" sz="3200" dirty="0"/>
              <a:t>或者 </a:t>
            </a:r>
            <a:r>
              <a:rPr lang="en-US" altLang="zh-CN" sz="3200" dirty="0"/>
              <a:t>python3.9 </a:t>
            </a:r>
            <a:endParaRPr lang="en-US" altLang="zh-CN" sz="3200" dirty="0"/>
          </a:p>
          <a:p>
            <a:pPr lvl="0"/>
            <a:endParaRPr lang="en-US" altLang="zh-CN" sz="3200" dirty="0"/>
          </a:p>
          <a:p>
            <a:pPr lvl="0"/>
            <a:r>
              <a:rPr lang="en-US" altLang="zh-CN" sz="3200" dirty="0"/>
              <a:t>Requests\</a:t>
            </a:r>
            <a:r>
              <a:rPr lang="en-US" altLang="zh-CN" sz="3200" dirty="0" err="1"/>
              <a:t>beautifulsoup</a:t>
            </a:r>
            <a:r>
              <a:rPr lang="en-US" altLang="zh-CN" sz="3200" dirty="0"/>
              <a:t>\re</a:t>
            </a:r>
            <a:r>
              <a:rPr lang="zh-CN" altLang="en-US" sz="3200" dirty="0"/>
              <a:t>等库</a:t>
            </a:r>
            <a:r>
              <a:rPr lang="en-US" altLang="zh-CN" sz="3200" dirty="0"/>
              <a:t> </a:t>
            </a:r>
            <a:endParaRPr lang="en-US" altLang="zh-CN" sz="3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爬虫工具</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0482" name="灯片编号占位符 5"/>
          <p:cNvSpPr>
            <a:spLocks noGrp="1" noChangeArrowheads="1"/>
          </p:cNvSpPr>
          <p:nvPr>
            <p:ph type="sldNum" sz="quarter" idx="12"/>
          </p:nvPr>
        </p:nvSpPr>
        <p:spPr bwMode="auto">
          <a:xfrm>
            <a:off x="6553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406B11-92AF-41DD-9107-D11D08035CFE}"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zh-CN" altLang="en-US" sz="2600" b="1">
                <a:solidFill>
                  <a:schemeClr val="bg1"/>
                </a:solidFill>
                <a:ea typeface="楷体_GB2312" panose="02010609030101010101" pitchFamily="49" charset="-122"/>
              </a:rPr>
              <a:t>携程旅游爬虫</a:t>
            </a:r>
            <a:endParaRPr lang="zh-CN" altLang="en-US" sz="2800" b="1" dirty="0">
              <a:solidFill>
                <a:schemeClr val="bg1"/>
              </a:solidFill>
              <a:effectLst>
                <a:outerShdw blurRad="38100" dist="38100" dir="2700000" algn="tl">
                  <a:srgbClr val="000000">
                    <a:alpha val="43137"/>
                  </a:srgbClr>
                </a:outerShdw>
              </a:effectLst>
            </a:endParaRPr>
          </a:p>
        </p:txBody>
      </p:sp>
      <p:sp>
        <p:nvSpPr>
          <p:cNvPr id="11" name="矩形 10"/>
          <p:cNvSpPr/>
          <p:nvPr/>
        </p:nvSpPr>
        <p:spPr>
          <a:xfrm>
            <a:off x="318355" y="1749760"/>
            <a:ext cx="8507290" cy="646331"/>
          </a:xfrm>
          <a:prstGeom prst="rect">
            <a:avLst/>
          </a:prstGeom>
        </p:spPr>
        <p:txBody>
          <a:bodyPr wrap="square">
            <a:spAutoFit/>
          </a:bodyPr>
          <a:lstStyle/>
          <a:p>
            <a:r>
              <a:rPr lang="zh-CN" altLang="en-US" dirty="0"/>
              <a:t>该爬虫系统主要采集信息有三类：第</a:t>
            </a:r>
            <a:r>
              <a:rPr lang="zh-CN" altLang="en-US"/>
              <a:t>一类是景点基础信息：包括名称、星级、价格、地址、销量、简介、图片等，用于结果展示和内容补充推荐。</a:t>
            </a:r>
            <a:endParaRPr lang="zh-CN" altLang="en-US" dirty="0"/>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28625" y="2448260"/>
            <a:ext cx="8101014" cy="393306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爬虫工具</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0482" name="灯片编号占位符 5"/>
          <p:cNvSpPr>
            <a:spLocks noGrp="1" noChangeArrowheads="1"/>
          </p:cNvSpPr>
          <p:nvPr>
            <p:ph type="sldNum" sz="quarter" idx="12"/>
          </p:nvPr>
        </p:nvSpPr>
        <p:spPr bwMode="auto">
          <a:xfrm>
            <a:off x="6553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406B11-92AF-41DD-9107-D11D08035CFE}"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defRPr/>
            </a:pPr>
            <a:r>
              <a:rPr lang="zh-CN" altLang="en-US" sz="2600" b="1">
                <a:solidFill>
                  <a:schemeClr val="bg1"/>
                </a:solidFill>
                <a:ea typeface="楷体_GB2312" panose="02010609030101010101" pitchFamily="49" charset="-122"/>
              </a:rPr>
              <a:t>携程旅游爬虫</a:t>
            </a:r>
            <a:endParaRPr lang="zh-CN" altLang="en-US" sz="2600" b="1" dirty="0">
              <a:solidFill>
                <a:schemeClr val="bg1"/>
              </a:solidFill>
              <a:ea typeface="楷体_GB2312" panose="02010609030101010101" pitchFamily="49" charset="-122"/>
            </a:endParaRPr>
          </a:p>
        </p:txBody>
      </p:sp>
      <p:sp>
        <p:nvSpPr>
          <p:cNvPr id="18" name="矩形 17"/>
          <p:cNvSpPr/>
          <p:nvPr/>
        </p:nvSpPr>
        <p:spPr>
          <a:xfrm>
            <a:off x="167714" y="1643391"/>
            <a:ext cx="8292718" cy="646331"/>
          </a:xfrm>
          <a:prstGeom prst="rect">
            <a:avLst/>
          </a:prstGeom>
        </p:spPr>
        <p:txBody>
          <a:bodyPr wrap="square">
            <a:spAutoFit/>
          </a:bodyPr>
          <a:lstStyle/>
          <a:p>
            <a:r>
              <a:rPr lang="zh-CN" altLang="en-US" dirty="0"/>
              <a:t>第二</a:t>
            </a:r>
            <a:r>
              <a:rPr lang="zh-CN" altLang="en-US"/>
              <a:t>类是用户历史评分数据：系统记录的每个用户对景点的评分（</a:t>
            </a:r>
            <a:r>
              <a:rPr lang="en-US" altLang="zh-CN"/>
              <a:t>1-5</a:t>
            </a:r>
            <a:r>
              <a:rPr lang="zh-CN" altLang="en-US"/>
              <a:t>分），这表明了大众对相应景点的喜爱程度。</a:t>
            </a:r>
            <a:endParaRPr lang="en-US" altLang="zh-CN"/>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7714" y="2596873"/>
            <a:ext cx="8626590" cy="345348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爬虫工具</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0482"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406B11-92AF-41DD-9107-D11D08035CFE}"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defRPr/>
            </a:pPr>
            <a:r>
              <a:rPr lang="zh-CN" altLang="en-US" sz="2600" b="1">
                <a:solidFill>
                  <a:schemeClr val="bg1"/>
                </a:solidFill>
                <a:ea typeface="楷体_GB2312" panose="02010609030101010101" pitchFamily="49" charset="-122"/>
              </a:rPr>
              <a:t>携程旅游爬虫</a:t>
            </a:r>
            <a:endParaRPr lang="zh-CN" altLang="en-US" sz="2600" b="1" dirty="0">
              <a:solidFill>
                <a:schemeClr val="bg1"/>
              </a:solidFill>
              <a:ea typeface="楷体_GB2312" panose="02010609030101010101" pitchFamily="49" charset="-122"/>
            </a:endParaRPr>
          </a:p>
        </p:txBody>
      </p:sp>
      <p:sp>
        <p:nvSpPr>
          <p:cNvPr id="18" name="矩形 17"/>
          <p:cNvSpPr/>
          <p:nvPr/>
        </p:nvSpPr>
        <p:spPr>
          <a:xfrm>
            <a:off x="122776" y="1618224"/>
            <a:ext cx="8697461" cy="646331"/>
          </a:xfrm>
          <a:prstGeom prst="rect">
            <a:avLst/>
          </a:prstGeom>
        </p:spPr>
        <p:txBody>
          <a:bodyPr wrap="square">
            <a:spAutoFit/>
          </a:bodyPr>
          <a:lstStyle/>
          <a:p>
            <a:r>
              <a:rPr lang="zh-CN" altLang="en-US" dirty="0"/>
              <a:t>第三类采集</a:t>
            </a:r>
            <a:r>
              <a:rPr lang="zh-CN" altLang="en-US"/>
              <a:t>的是用户评论数据：系统收集用户的评论文本，通过关键词提取和情感分析，补充对景点评价的维度，使推荐结果更加全面。</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1520" y="2346068"/>
            <a:ext cx="8349053" cy="406256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数据库工具</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0482"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406B11-92AF-41DD-9107-D11D08035CFE}"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defRPr/>
            </a:pPr>
            <a:r>
              <a:rPr lang="zh-CN" altLang="en-US" sz="2600" b="1" dirty="0">
                <a:solidFill>
                  <a:schemeClr val="bg1"/>
                </a:solidFill>
                <a:ea typeface="楷体_GB2312" panose="02010609030101010101" pitchFamily="49" charset="-122"/>
              </a:rPr>
              <a:t>对象之间的 </a:t>
            </a:r>
            <a:r>
              <a:rPr lang="en-US" altLang="zh-CN" sz="2600" b="1" dirty="0">
                <a:solidFill>
                  <a:schemeClr val="bg1"/>
                </a:solidFill>
                <a:ea typeface="楷体_GB2312" panose="02010609030101010101" pitchFamily="49" charset="-122"/>
              </a:rPr>
              <a:t>E-R </a:t>
            </a:r>
            <a:r>
              <a:rPr lang="zh-CN" altLang="en-US" sz="2600" b="1" dirty="0">
                <a:solidFill>
                  <a:schemeClr val="bg1"/>
                </a:solidFill>
                <a:ea typeface="楷体_GB2312" panose="02010609030101010101" pitchFamily="49" charset="-122"/>
              </a:rPr>
              <a:t>实体关系图</a:t>
            </a:r>
            <a:endParaRPr lang="zh-CN" altLang="en-US" sz="2600" b="1" dirty="0">
              <a:solidFill>
                <a:schemeClr val="bg1"/>
              </a:solidFill>
              <a:ea typeface="楷体_GB2312" panose="02010609030101010101" pitchFamily="49" charset="-122"/>
            </a:endParaRPr>
          </a:p>
        </p:txBody>
      </p:sp>
      <p:pic>
        <p:nvPicPr>
          <p:cNvPr id="16" name="图片 15"/>
          <p:cNvPicPr>
            <a:picLocks noChangeAspect="1"/>
          </p:cNvPicPr>
          <p:nvPr/>
        </p:nvPicPr>
        <p:blipFill>
          <a:blip r:embed="rId1"/>
          <a:stretch>
            <a:fillRect/>
          </a:stretch>
        </p:blipFill>
        <p:spPr>
          <a:xfrm>
            <a:off x="2086599" y="2773731"/>
            <a:ext cx="4913652" cy="3793100"/>
          </a:xfrm>
          <a:prstGeom prst="rect">
            <a:avLst/>
          </a:prstGeom>
        </p:spPr>
      </p:pic>
      <p:sp>
        <p:nvSpPr>
          <p:cNvPr id="12" name="矩形 11"/>
          <p:cNvSpPr/>
          <p:nvPr/>
        </p:nvSpPr>
        <p:spPr>
          <a:xfrm>
            <a:off x="251520" y="1668620"/>
            <a:ext cx="8229600" cy="1200329"/>
          </a:xfrm>
          <a:prstGeom prst="rect">
            <a:avLst/>
          </a:prstGeom>
        </p:spPr>
        <p:txBody>
          <a:bodyPr wrap="square">
            <a:spAutoFit/>
          </a:bodyPr>
          <a:lstStyle/>
          <a:p>
            <a:r>
              <a:rPr lang="zh-CN" altLang="en-US" dirty="0"/>
              <a:t>系统</a:t>
            </a:r>
            <a:r>
              <a:rPr lang="zh-CN" altLang="en-US"/>
              <a:t>的数据库对象主要包括旅游景点 、景点评价 、发布景点评价的用户</a:t>
            </a:r>
            <a:r>
              <a:rPr lang="zh-CN" altLang="en-US" dirty="0"/>
              <a:t>。</a:t>
            </a:r>
            <a:r>
              <a:rPr lang="zh-CN" altLang="en-US"/>
              <a:t>用户和景点评价之间</a:t>
            </a:r>
            <a:r>
              <a:rPr lang="zh-CN" altLang="en-US" dirty="0"/>
              <a:t>存在选择的 </a:t>
            </a:r>
            <a:r>
              <a:rPr lang="en-US" altLang="zh-CN" dirty="0"/>
              <a:t>1 </a:t>
            </a:r>
            <a:r>
              <a:rPr lang="zh-CN" altLang="en-US" dirty="0"/>
              <a:t>对多联系，</a:t>
            </a:r>
            <a:r>
              <a:rPr lang="en-US" altLang="zh-CN" dirty="0"/>
              <a:t>1 </a:t>
            </a:r>
            <a:r>
              <a:rPr lang="zh-CN" altLang="en-US" dirty="0"/>
              <a:t>个用户可以发表多</a:t>
            </a:r>
            <a:r>
              <a:rPr lang="zh-CN" altLang="en-US"/>
              <a:t>条评价，</a:t>
            </a:r>
            <a:r>
              <a:rPr lang="zh-CN" altLang="en-US" dirty="0"/>
              <a:t>而一条评论只能被 </a:t>
            </a:r>
            <a:r>
              <a:rPr lang="en-US" altLang="zh-CN" dirty="0"/>
              <a:t>1 </a:t>
            </a:r>
            <a:r>
              <a:rPr lang="zh-CN" altLang="en-US" dirty="0"/>
              <a:t>个用户所</a:t>
            </a:r>
            <a:r>
              <a:rPr lang="zh-CN" altLang="en-US"/>
              <a:t>发表。景点与景点评价之间</a:t>
            </a:r>
            <a:r>
              <a:rPr lang="zh-CN" altLang="en-US" dirty="0"/>
              <a:t>存在 </a:t>
            </a:r>
            <a:r>
              <a:rPr lang="en-US" altLang="zh-CN" dirty="0"/>
              <a:t>1 </a:t>
            </a:r>
            <a:r>
              <a:rPr lang="zh-CN" altLang="en-US" dirty="0"/>
              <a:t>对多的关系</a:t>
            </a:r>
            <a:r>
              <a:rPr lang="zh-CN" altLang="en-US"/>
              <a:t>，一个景点能够</a:t>
            </a:r>
            <a:r>
              <a:rPr lang="zh-CN" altLang="en-US" dirty="0"/>
              <a:t>拥有多</a:t>
            </a:r>
            <a:r>
              <a:rPr lang="zh-CN" altLang="en-US"/>
              <a:t>条评价，</a:t>
            </a:r>
            <a:r>
              <a:rPr lang="zh-CN" altLang="en-US" dirty="0"/>
              <a:t>一</a:t>
            </a:r>
            <a:r>
              <a:rPr lang="zh-CN" altLang="en-US"/>
              <a:t>个评价只能被一个景点所</a:t>
            </a:r>
            <a:r>
              <a:rPr lang="zh-CN" altLang="en-US" dirty="0"/>
              <a:t>拥有</a:t>
            </a:r>
            <a:r>
              <a:rPr lang="zh-CN" altLang="en-US"/>
              <a:t>。 </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软件课程设计</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338"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01F6EDF-41F1-4C53-B2C2-7BB43C72307C}" type="slidenum">
              <a:rPr lang="zh-CN" altLang="en-US"/>
            </a:fld>
            <a:endParaRPr lang="zh-CN" altLang="en-US"/>
          </a:p>
        </p:txBody>
      </p:sp>
      <p:sp>
        <p:nvSpPr>
          <p:cNvPr id="7" name="AutoShape 2"/>
          <p:cNvSpPr>
            <a:spLocks noChangeArrowheads="1"/>
          </p:cNvSpPr>
          <p:nvPr/>
        </p:nvSpPr>
        <p:spPr bwMode="auto">
          <a:xfrm>
            <a:off x="89445"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zh-CN" altLang="en-US" sz="2600" b="1">
                <a:solidFill>
                  <a:schemeClr val="bg1"/>
                </a:solidFill>
                <a:ea typeface="楷体_GB2312" panose="02010609030101010101" pitchFamily="49" charset="-122"/>
              </a:rPr>
              <a:t>面向携程旅行的</a:t>
            </a:r>
            <a:r>
              <a:rPr lang="zh-CN" altLang="en-US" sz="2600" b="1" dirty="0">
                <a:solidFill>
                  <a:schemeClr val="bg1"/>
                </a:solidFill>
                <a:ea typeface="楷体_GB2312" panose="02010609030101010101" pitchFamily="49" charset="-122"/>
              </a:rPr>
              <a:t>可视化推荐系统设计与实现</a:t>
            </a:r>
            <a:endParaRPr lang="zh-CN" altLang="en-US" sz="2600" b="1" dirty="0">
              <a:solidFill>
                <a:schemeClr val="bg1"/>
              </a:solidFill>
              <a:ea typeface="楷体_GB2312" panose="02010609030101010101" pitchFamily="49" charset="-122"/>
            </a:endParaRPr>
          </a:p>
        </p:txBody>
      </p:sp>
      <p:sp>
        <p:nvSpPr>
          <p:cNvPr id="3" name="矩形 2"/>
          <p:cNvSpPr/>
          <p:nvPr/>
        </p:nvSpPr>
        <p:spPr>
          <a:xfrm>
            <a:off x="296979" y="4998940"/>
            <a:ext cx="8240740" cy="1754326"/>
          </a:xfrm>
          <a:prstGeom prst="rect">
            <a:avLst/>
          </a:prstGeom>
        </p:spPr>
        <p:txBody>
          <a:bodyPr wrap="square">
            <a:spAutoFit/>
          </a:bodyPr>
          <a:lstStyle/>
          <a:p>
            <a:r>
              <a:rPr lang="zh-CN" altLang="en-US" dirty="0"/>
              <a:t>（</a:t>
            </a:r>
            <a:r>
              <a:rPr lang="en-US" altLang="zh-CN" dirty="0"/>
              <a:t>1</a:t>
            </a:r>
            <a:r>
              <a:rPr lang="zh-CN" altLang="en-US" dirty="0"/>
              <a:t>）</a:t>
            </a:r>
            <a:r>
              <a:rPr lang="zh-CN" altLang="zh-CN" dirty="0"/>
              <a:t>实现网络爬虫</a:t>
            </a:r>
            <a:r>
              <a:rPr lang="zh-CN" altLang="en-US" dirty="0"/>
              <a:t>与数据的存储</a:t>
            </a:r>
            <a:endParaRPr lang="en-US" altLang="zh-CN" dirty="0"/>
          </a:p>
          <a:p>
            <a:r>
              <a:rPr lang="zh-CN" altLang="en-US"/>
              <a:t>从携程旅行</a:t>
            </a:r>
            <a:r>
              <a:rPr lang="en-US" altLang="zh-CN"/>
              <a:t>(</a:t>
            </a:r>
            <a:r>
              <a:rPr lang="en-US" altLang="zh-CN" u="sng">
                <a:hlinkClick r:id="rId1"/>
              </a:rPr>
              <a:t>https://you.ctrip.com/sight/china110000.html</a:t>
            </a:r>
            <a:r>
              <a:rPr lang="zh-CN" altLang="en-US"/>
              <a:t>或</a:t>
            </a:r>
            <a:r>
              <a:rPr lang="en-US" altLang="zh-CN" u="sng">
                <a:hlinkClick r:id="rId2"/>
              </a:rPr>
              <a:t>https://you.ctrip.com/sight/1/s0-p1.html</a:t>
            </a:r>
            <a:r>
              <a:rPr lang="en-US" altLang="zh-CN"/>
              <a:t>)</a:t>
            </a:r>
            <a:r>
              <a:rPr lang="zh-CN" altLang="en-US"/>
              <a:t>页面进入，爬取到约</a:t>
            </a:r>
            <a:r>
              <a:rPr lang="en-US" altLang="zh-CN"/>
              <a:t>1000</a:t>
            </a:r>
            <a:r>
              <a:rPr lang="zh-CN" altLang="en-US"/>
              <a:t>条景点详细页的地址，进行存储，爬取相关联的网页显示的相关信息，包括景点名称、评分、地址、热度、介绍、用户点评（部分景点数据较多自行取舍）等感兴趣的内容；最后利用数据库存储数据，完成了景点数据的采集以及存储。 </a:t>
            </a:r>
            <a:endParaRPr lang="zh-CN" altLang="en-US" dirty="0"/>
          </a:p>
        </p:txBody>
      </p:sp>
      <p:grpSp>
        <p:nvGrpSpPr>
          <p:cNvPr id="9" name="组合 7"/>
          <p:cNvGrpSpPr/>
          <p:nvPr/>
        </p:nvGrpSpPr>
        <p:grpSpPr bwMode="auto">
          <a:xfrm>
            <a:off x="265968" y="1728172"/>
            <a:ext cx="4090008" cy="2302887"/>
            <a:chOff x="2073" y="8073"/>
            <a:chExt cx="6273" cy="3030"/>
          </a:xfrm>
        </p:grpSpPr>
        <p:sp>
          <p:nvSpPr>
            <p:cNvPr id="10" name="矩形 8"/>
            <p:cNvSpPr>
              <a:spLocks noChangeArrowheads="1"/>
            </p:cNvSpPr>
            <p:nvPr/>
          </p:nvSpPr>
          <p:spPr bwMode="auto">
            <a:xfrm>
              <a:off x="4056" y="8073"/>
              <a:ext cx="4290" cy="2070"/>
            </a:xfrm>
            <a:prstGeom prst="rect">
              <a:avLst/>
            </a:prstGeom>
            <a:solidFill>
              <a:srgbClr val="DCE6F2"/>
            </a:solidFill>
            <a:ln w="9525">
              <a:solidFill>
                <a:srgbClr val="000000"/>
              </a:solidFill>
              <a:miter lim="800000"/>
            </a:ln>
          </p:spPr>
          <p:txBody>
            <a:bodyPr/>
            <a:lstStyle/>
            <a:p>
              <a:endParaRPr lang="zh-CN" altLang="en-US"/>
            </a:p>
          </p:txBody>
        </p:sp>
        <p:sp>
          <p:nvSpPr>
            <p:cNvPr id="11" name="自选图形 12"/>
            <p:cNvSpPr>
              <a:spLocks noChangeArrowheads="1"/>
            </p:cNvSpPr>
            <p:nvPr/>
          </p:nvSpPr>
          <p:spPr bwMode="auto">
            <a:xfrm>
              <a:off x="2073" y="8815"/>
              <a:ext cx="1441" cy="556"/>
            </a:xfrm>
            <a:prstGeom prst="roundRect">
              <a:avLst>
                <a:gd name="adj" fmla="val 16667"/>
              </a:avLst>
            </a:prstGeom>
            <a:solidFill>
              <a:srgbClr val="8EB4E3"/>
            </a:solidFill>
            <a:ln w="9525" cmpd="sng">
              <a:solidFill>
                <a:srgbClr val="000000"/>
              </a:solidFill>
              <a:round/>
            </a:ln>
            <a:effectLst/>
          </p:spPr>
          <p:txBody>
            <a:bodyPr upright="1"/>
            <a:lstStyle/>
            <a:p>
              <a:pPr algn="just">
                <a:buFontTx/>
                <a:buNone/>
                <a:defRPr/>
              </a:pPr>
              <a:r>
                <a:rPr lang="en-US" altLang="zh-CN" sz="1100" kern="100" dirty="0" err="1">
                  <a:latin typeface="Calibri" panose="020F0502020204030204"/>
                  <a:cs typeface="Times New Roman" panose="02020603050405020304"/>
                  <a:sym typeface="Times New Roman" panose="02020603050405020304"/>
                </a:rPr>
                <a:t>爬虫控制器</a:t>
              </a:r>
              <a:endParaRPr lang="en-US" altLang="zh-CN" sz="1050" kern="100" dirty="0">
                <a:latin typeface="Calibri" panose="020F0502020204030204"/>
                <a:cs typeface="Times New Roman" panose="02020603050405020304"/>
                <a:sym typeface="Times New Roman" panose="02020603050405020304"/>
              </a:endParaRPr>
            </a:p>
          </p:txBody>
        </p:sp>
        <p:sp>
          <p:nvSpPr>
            <p:cNvPr id="12" name="自选图形 13"/>
            <p:cNvSpPr>
              <a:spLocks noChangeArrowheads="1"/>
            </p:cNvSpPr>
            <p:nvPr/>
          </p:nvSpPr>
          <p:spPr bwMode="auto">
            <a:xfrm>
              <a:off x="4495" y="8304"/>
              <a:ext cx="1424" cy="524"/>
            </a:xfrm>
            <a:prstGeom prst="roundRect">
              <a:avLst>
                <a:gd name="adj" fmla="val 16667"/>
              </a:avLst>
            </a:prstGeom>
            <a:solidFill>
              <a:srgbClr val="C6D9F1"/>
            </a:solidFill>
            <a:ln w="9525" cmpd="sng">
              <a:solidFill>
                <a:srgbClr val="000000"/>
              </a:solidFill>
              <a:round/>
            </a:ln>
          </p:spPr>
          <p:txBody>
            <a:bodyPr upright="1"/>
            <a:lstStyle/>
            <a:p>
              <a:pPr algn="just">
                <a:buFontTx/>
                <a:buNone/>
                <a:defRPr/>
              </a:pPr>
              <a:r>
                <a:rPr lang="en-US" altLang="zh-CN" sz="1100" kern="100" dirty="0" err="1">
                  <a:latin typeface="Calibri" panose="020F0502020204030204"/>
                  <a:cs typeface="Times New Roman" panose="02020603050405020304"/>
                  <a:sym typeface="Times New Roman" panose="02020603050405020304"/>
                </a:rPr>
                <a:t>URL管理器</a:t>
              </a:r>
              <a:endParaRPr lang="en-US" altLang="zh-CN" sz="1050" kern="100" dirty="0">
                <a:latin typeface="Calibri" panose="020F0502020204030204"/>
                <a:cs typeface="Times New Roman" panose="02020603050405020304"/>
                <a:sym typeface="Times New Roman" panose="02020603050405020304"/>
              </a:endParaRPr>
            </a:p>
          </p:txBody>
        </p:sp>
        <p:sp>
          <p:nvSpPr>
            <p:cNvPr id="13" name="自选图形 14"/>
            <p:cNvSpPr>
              <a:spLocks noChangeArrowheads="1"/>
            </p:cNvSpPr>
            <p:nvPr/>
          </p:nvSpPr>
          <p:spPr bwMode="auto">
            <a:xfrm>
              <a:off x="4495" y="9384"/>
              <a:ext cx="1441" cy="524"/>
            </a:xfrm>
            <a:prstGeom prst="roundRect">
              <a:avLst>
                <a:gd name="adj" fmla="val 16667"/>
              </a:avLst>
            </a:prstGeom>
            <a:solidFill>
              <a:srgbClr val="C6D9F1"/>
            </a:solidFill>
            <a:ln w="9525" cmpd="sng">
              <a:solidFill>
                <a:srgbClr val="000000"/>
              </a:solidFill>
              <a:round/>
            </a:ln>
          </p:spPr>
          <p:txBody>
            <a:bodyPr upright="1"/>
            <a:lstStyle/>
            <a:p>
              <a:pPr algn="just">
                <a:buFontTx/>
                <a:buNone/>
                <a:defRPr/>
              </a:pPr>
              <a:r>
                <a:rPr lang="en-US" altLang="zh-CN" sz="1100" kern="100" dirty="0" err="1">
                  <a:latin typeface="Calibri" panose="020F0502020204030204"/>
                  <a:cs typeface="Times New Roman" panose="02020603050405020304"/>
                  <a:sym typeface="Times New Roman" panose="02020603050405020304"/>
                </a:rPr>
                <a:t>网页下载器</a:t>
              </a:r>
              <a:endParaRPr lang="en-US" altLang="zh-CN" sz="1050" kern="100" dirty="0">
                <a:latin typeface="Calibri" panose="020F0502020204030204"/>
                <a:cs typeface="Times New Roman" panose="02020603050405020304"/>
                <a:sym typeface="Times New Roman" panose="02020603050405020304"/>
              </a:endParaRPr>
            </a:p>
          </p:txBody>
        </p:sp>
        <p:sp>
          <p:nvSpPr>
            <p:cNvPr id="14" name="自选图形 15"/>
            <p:cNvSpPr>
              <a:spLocks noChangeArrowheads="1"/>
            </p:cNvSpPr>
            <p:nvPr/>
          </p:nvSpPr>
          <p:spPr bwMode="auto">
            <a:xfrm>
              <a:off x="6306" y="8817"/>
              <a:ext cx="1424" cy="554"/>
            </a:xfrm>
            <a:prstGeom prst="roundRect">
              <a:avLst>
                <a:gd name="adj" fmla="val 16667"/>
              </a:avLst>
            </a:prstGeom>
            <a:solidFill>
              <a:srgbClr val="C6D9F1"/>
            </a:solidFill>
            <a:ln w="9525" cmpd="sng">
              <a:solidFill>
                <a:srgbClr val="000000"/>
              </a:solidFill>
              <a:round/>
            </a:ln>
          </p:spPr>
          <p:txBody>
            <a:bodyPr upright="1"/>
            <a:lstStyle/>
            <a:p>
              <a:pPr algn="just">
                <a:buFontTx/>
                <a:buNone/>
                <a:defRPr/>
              </a:pPr>
              <a:r>
                <a:rPr lang="en-US" altLang="zh-CN" sz="1100" kern="100" dirty="0" err="1">
                  <a:latin typeface="Calibri" panose="020F0502020204030204"/>
                  <a:cs typeface="Times New Roman" panose="02020603050405020304"/>
                  <a:sym typeface="Times New Roman" panose="02020603050405020304"/>
                </a:rPr>
                <a:t>网页解析器</a:t>
              </a:r>
              <a:endParaRPr lang="en-US" altLang="zh-CN" sz="1050" kern="100" dirty="0">
                <a:latin typeface="Calibri" panose="020F0502020204030204"/>
                <a:cs typeface="Times New Roman" panose="02020603050405020304"/>
                <a:sym typeface="Times New Roman" panose="02020603050405020304"/>
              </a:endParaRPr>
            </a:p>
          </p:txBody>
        </p:sp>
        <p:sp>
          <p:nvSpPr>
            <p:cNvPr id="15" name="自选图形 17"/>
            <p:cNvSpPr>
              <a:spLocks noChangeArrowheads="1"/>
            </p:cNvSpPr>
            <p:nvPr/>
          </p:nvSpPr>
          <p:spPr bwMode="auto">
            <a:xfrm>
              <a:off x="5339" y="10623"/>
              <a:ext cx="1499" cy="480"/>
            </a:xfrm>
            <a:prstGeom prst="roundRect">
              <a:avLst>
                <a:gd name="adj" fmla="val 16667"/>
              </a:avLst>
            </a:prstGeom>
            <a:solidFill>
              <a:srgbClr val="8EB4E3"/>
            </a:solidFill>
            <a:ln w="9525" cmpd="sng">
              <a:solidFill>
                <a:srgbClr val="000000"/>
              </a:solidFill>
              <a:round/>
            </a:ln>
          </p:spPr>
          <p:txBody>
            <a:bodyPr upright="1"/>
            <a:lstStyle/>
            <a:p>
              <a:pPr algn="just">
                <a:buFontTx/>
                <a:buNone/>
                <a:defRPr/>
              </a:pPr>
              <a:r>
                <a:rPr lang="en-US" altLang="zh-CN" sz="1100" kern="100" dirty="0" err="1">
                  <a:latin typeface="Calibri" panose="020F0502020204030204"/>
                  <a:cs typeface="Times New Roman" panose="02020603050405020304"/>
                  <a:sym typeface="Times New Roman" panose="02020603050405020304"/>
                </a:rPr>
                <a:t>数据输出器</a:t>
              </a:r>
              <a:endParaRPr lang="en-US" altLang="zh-CN" sz="1050" kern="100" dirty="0">
                <a:latin typeface="Calibri" panose="020F0502020204030204"/>
                <a:cs typeface="Times New Roman" panose="02020603050405020304"/>
                <a:sym typeface="Times New Roman" panose="02020603050405020304"/>
              </a:endParaRPr>
            </a:p>
            <a:p>
              <a:pPr algn="just">
                <a:buFontTx/>
                <a:buNone/>
                <a:defRPr/>
              </a:pPr>
              <a:r>
                <a:rPr lang="en-US" altLang="zh-CN" sz="1050" kern="100" dirty="0">
                  <a:latin typeface="Calibri" panose="020F0502020204030204"/>
                  <a:cs typeface="Times New Roman" panose="02020603050405020304"/>
                  <a:sym typeface="Times New Roman" panose="02020603050405020304"/>
                </a:rPr>
                <a:t> </a:t>
              </a:r>
              <a:endParaRPr lang="en-US" altLang="zh-CN" sz="1050" kern="100" dirty="0">
                <a:latin typeface="Calibri" panose="020F0502020204030204"/>
                <a:cs typeface="Times New Roman" panose="02020603050405020304"/>
                <a:sym typeface="Times New Roman" panose="02020603050405020304"/>
              </a:endParaRPr>
            </a:p>
          </p:txBody>
        </p:sp>
        <p:cxnSp>
          <p:nvCxnSpPr>
            <p:cNvPr id="16" name="直线 18"/>
            <p:cNvCxnSpPr>
              <a:cxnSpLocks noChangeShapeType="1"/>
              <a:endCxn id="10" idx="1"/>
            </p:cNvCxnSpPr>
            <p:nvPr/>
          </p:nvCxnSpPr>
          <p:spPr bwMode="auto">
            <a:xfrm>
              <a:off x="3492" y="9107"/>
              <a:ext cx="564" cy="1"/>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cxnSp>
          <p:nvCxnSpPr>
            <p:cNvPr id="17" name="直线 19"/>
            <p:cNvCxnSpPr>
              <a:cxnSpLocks noChangeShapeType="1"/>
            </p:cNvCxnSpPr>
            <p:nvPr/>
          </p:nvCxnSpPr>
          <p:spPr bwMode="auto">
            <a:xfrm>
              <a:off x="5173" y="8829"/>
              <a:ext cx="1" cy="555"/>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cxnSp>
          <p:nvCxnSpPr>
            <p:cNvPr id="18" name="直线 20"/>
            <p:cNvCxnSpPr>
              <a:cxnSpLocks noChangeShapeType="1"/>
            </p:cNvCxnSpPr>
            <p:nvPr/>
          </p:nvCxnSpPr>
          <p:spPr bwMode="auto">
            <a:xfrm flipV="1">
              <a:off x="5940" y="9425"/>
              <a:ext cx="1078" cy="277"/>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cxnSp>
          <p:nvCxnSpPr>
            <p:cNvPr id="19" name="直线 21"/>
            <p:cNvCxnSpPr>
              <a:cxnSpLocks noChangeShapeType="1"/>
              <a:stCxn id="14" idx="0"/>
            </p:cNvCxnSpPr>
            <p:nvPr/>
          </p:nvCxnSpPr>
          <p:spPr bwMode="auto">
            <a:xfrm flipH="1" flipV="1">
              <a:off x="5936" y="8517"/>
              <a:ext cx="1082" cy="300"/>
            </a:xfrm>
            <a:prstGeom prst="line">
              <a:avLst/>
            </a:prstGeom>
            <a:noFill/>
            <a:ln w="9525">
              <a:solidFill>
                <a:srgbClr val="000000"/>
              </a:solidFill>
              <a:prstDash val="dashDot"/>
              <a:round/>
              <a:tailEnd type="arrow" w="med" len="med"/>
            </a:ln>
            <a:extLst>
              <a:ext uri="{909E8E84-426E-40DD-AFC4-6F175D3DCCD1}">
                <a14:hiddenFill xmlns:a14="http://schemas.microsoft.com/office/drawing/2010/main">
                  <a:noFill/>
                </a14:hiddenFill>
              </a:ext>
            </a:extLst>
          </p:spPr>
        </p:cxnSp>
        <p:cxnSp>
          <p:nvCxnSpPr>
            <p:cNvPr id="20" name="直线 22"/>
            <p:cNvCxnSpPr>
              <a:cxnSpLocks noChangeShapeType="1"/>
            </p:cNvCxnSpPr>
            <p:nvPr/>
          </p:nvCxnSpPr>
          <p:spPr bwMode="auto">
            <a:xfrm>
              <a:off x="6090" y="10164"/>
              <a:ext cx="0" cy="468"/>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grpSp>
      <p:sp>
        <p:nvSpPr>
          <p:cNvPr id="21" name="自选图形 17"/>
          <p:cNvSpPr>
            <a:spLocks noChangeArrowheads="1"/>
          </p:cNvSpPr>
          <p:nvPr/>
        </p:nvSpPr>
        <p:spPr bwMode="auto">
          <a:xfrm>
            <a:off x="4139952" y="3666245"/>
            <a:ext cx="1034472" cy="364814"/>
          </a:xfrm>
          <a:prstGeom prst="roundRect">
            <a:avLst>
              <a:gd name="adj" fmla="val 16667"/>
            </a:avLst>
          </a:prstGeom>
          <a:solidFill>
            <a:schemeClr val="bg1"/>
          </a:solidFill>
          <a:ln w="9525" cmpd="sng">
            <a:solidFill>
              <a:srgbClr val="000000"/>
            </a:solidFill>
            <a:prstDash val="dash"/>
            <a:round/>
          </a:ln>
        </p:spPr>
        <p:txBody>
          <a:bodyPr upright="1"/>
          <a:lstStyle/>
          <a:p>
            <a:pPr algn="ctr">
              <a:buFontTx/>
              <a:buNone/>
              <a:defRPr/>
            </a:pPr>
            <a:r>
              <a:rPr lang="zh-CN" altLang="en-US" sz="1200" dirty="0"/>
              <a:t>数据库</a:t>
            </a:r>
            <a:r>
              <a:rPr lang="en-US" altLang="zh-CN" sz="1200" kern="100" dirty="0">
                <a:latin typeface="Calibri" panose="020F0502020204030204"/>
                <a:cs typeface="Times New Roman" panose="02020603050405020304"/>
                <a:sym typeface="Times New Roman" panose="02020603050405020304"/>
              </a:rPr>
              <a:t> </a:t>
            </a:r>
            <a:endParaRPr lang="en-US" altLang="zh-CN" sz="1200" kern="100" dirty="0">
              <a:latin typeface="Calibri" panose="020F0502020204030204"/>
              <a:cs typeface="Times New Roman" panose="02020603050405020304"/>
              <a:sym typeface="Times New Roman" panose="02020603050405020304"/>
            </a:endParaRPr>
          </a:p>
        </p:txBody>
      </p:sp>
      <p:cxnSp>
        <p:nvCxnSpPr>
          <p:cNvPr id="22" name="直线 22"/>
          <p:cNvCxnSpPr>
            <a:cxnSpLocks noChangeShapeType="1"/>
            <a:stCxn id="15" idx="3"/>
            <a:endCxn id="21" idx="1"/>
          </p:cNvCxnSpPr>
          <p:nvPr/>
        </p:nvCxnSpPr>
        <p:spPr bwMode="auto">
          <a:xfrm>
            <a:off x="3372757" y="3848652"/>
            <a:ext cx="767195" cy="0"/>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cxnSp>
        <p:nvCxnSpPr>
          <p:cNvPr id="30" name="直线 22"/>
          <p:cNvCxnSpPr>
            <a:cxnSpLocks noChangeShapeType="1"/>
            <a:stCxn id="21" idx="3"/>
          </p:cNvCxnSpPr>
          <p:nvPr/>
        </p:nvCxnSpPr>
        <p:spPr bwMode="auto">
          <a:xfrm flipV="1">
            <a:off x="5174424" y="3840412"/>
            <a:ext cx="767195" cy="8240"/>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sp>
        <p:nvSpPr>
          <p:cNvPr id="32" name="自选图形 17"/>
          <p:cNvSpPr>
            <a:spLocks noChangeArrowheads="1"/>
          </p:cNvSpPr>
          <p:nvPr/>
        </p:nvSpPr>
        <p:spPr bwMode="auto">
          <a:xfrm>
            <a:off x="7719271" y="3664845"/>
            <a:ext cx="1083394" cy="364814"/>
          </a:xfrm>
          <a:prstGeom prst="roundRect">
            <a:avLst>
              <a:gd name="adj" fmla="val 16667"/>
            </a:avLst>
          </a:prstGeom>
          <a:solidFill>
            <a:srgbClr val="8EB4E3"/>
          </a:solidFill>
          <a:ln w="9525" cmpd="sng">
            <a:solidFill>
              <a:srgbClr val="000000"/>
            </a:solidFill>
            <a:round/>
          </a:ln>
        </p:spPr>
        <p:txBody>
          <a:bodyPr anchor="ctr" upright="1"/>
          <a:lstStyle/>
          <a:p>
            <a:pPr algn="ctr">
              <a:buFontTx/>
              <a:buNone/>
              <a:defRPr/>
            </a:pPr>
            <a:r>
              <a:rPr lang="zh-CN" altLang="en-US" sz="1100" kern="100" dirty="0">
                <a:latin typeface="Calibri" panose="020F0502020204030204"/>
                <a:cs typeface="Times New Roman" panose="02020603050405020304"/>
                <a:sym typeface="Times New Roman" panose="02020603050405020304"/>
              </a:rPr>
              <a:t>推荐系统</a:t>
            </a:r>
            <a:endParaRPr lang="en-US" altLang="zh-CN" sz="1050" kern="100" dirty="0">
              <a:latin typeface="Calibri" panose="020F0502020204030204"/>
              <a:cs typeface="Times New Roman" panose="02020603050405020304"/>
              <a:sym typeface="Times New Roman" panose="02020603050405020304"/>
            </a:endParaRPr>
          </a:p>
        </p:txBody>
      </p:sp>
      <p:sp>
        <p:nvSpPr>
          <p:cNvPr id="34" name="矩形 8"/>
          <p:cNvSpPr>
            <a:spLocks noChangeArrowheads="1"/>
          </p:cNvSpPr>
          <p:nvPr/>
        </p:nvSpPr>
        <p:spPr bwMode="auto">
          <a:xfrm>
            <a:off x="5917604" y="2714689"/>
            <a:ext cx="1246684" cy="1578407"/>
          </a:xfrm>
          <a:prstGeom prst="rect">
            <a:avLst/>
          </a:prstGeom>
          <a:solidFill>
            <a:srgbClr val="DCE6F2"/>
          </a:solidFill>
          <a:ln w="9525">
            <a:solidFill>
              <a:srgbClr val="000000"/>
            </a:solidFill>
            <a:miter lim="800000"/>
          </a:ln>
        </p:spPr>
        <p:txBody>
          <a:bodyPr/>
          <a:lstStyle/>
          <a:p>
            <a:endParaRPr lang="zh-CN" altLang="en-US"/>
          </a:p>
        </p:txBody>
      </p:sp>
      <p:sp>
        <p:nvSpPr>
          <p:cNvPr id="36" name="自选图形 15"/>
          <p:cNvSpPr>
            <a:spLocks noChangeArrowheads="1"/>
          </p:cNvSpPr>
          <p:nvPr/>
        </p:nvSpPr>
        <p:spPr bwMode="auto">
          <a:xfrm>
            <a:off x="6092167" y="2832904"/>
            <a:ext cx="928451" cy="308064"/>
          </a:xfrm>
          <a:prstGeom prst="roundRect">
            <a:avLst>
              <a:gd name="adj" fmla="val 16667"/>
            </a:avLst>
          </a:prstGeom>
          <a:solidFill>
            <a:srgbClr val="C6D9F1"/>
          </a:solidFill>
          <a:ln w="9525" cmpd="sng">
            <a:solidFill>
              <a:srgbClr val="000000"/>
            </a:solidFill>
            <a:round/>
          </a:ln>
        </p:spPr>
        <p:txBody>
          <a:bodyPr upright="1"/>
          <a:lstStyle/>
          <a:p>
            <a:pPr algn="ctr">
              <a:buFontTx/>
              <a:buNone/>
              <a:defRPr/>
            </a:pPr>
            <a:r>
              <a:rPr lang="zh-CN" altLang="en-US" sz="1100" kern="100" dirty="0">
                <a:latin typeface="Calibri" panose="020F0502020204030204"/>
                <a:cs typeface="Times New Roman" panose="02020603050405020304"/>
                <a:sym typeface="Times New Roman" panose="02020603050405020304"/>
              </a:rPr>
              <a:t>数据清洗</a:t>
            </a:r>
            <a:endParaRPr lang="en-US" altLang="zh-CN" sz="1050" kern="100" dirty="0">
              <a:latin typeface="Calibri" panose="020F0502020204030204"/>
              <a:cs typeface="Times New Roman" panose="02020603050405020304"/>
              <a:sym typeface="Times New Roman" panose="02020603050405020304"/>
            </a:endParaRPr>
          </a:p>
        </p:txBody>
      </p:sp>
      <p:sp>
        <p:nvSpPr>
          <p:cNvPr id="37" name="自选图形 15"/>
          <p:cNvSpPr>
            <a:spLocks noChangeArrowheads="1"/>
          </p:cNvSpPr>
          <p:nvPr/>
        </p:nvSpPr>
        <p:spPr bwMode="auto">
          <a:xfrm>
            <a:off x="6088973" y="3212976"/>
            <a:ext cx="928451" cy="333674"/>
          </a:xfrm>
          <a:prstGeom prst="roundRect">
            <a:avLst>
              <a:gd name="adj" fmla="val 16667"/>
            </a:avLst>
          </a:prstGeom>
          <a:solidFill>
            <a:srgbClr val="C6D9F1"/>
          </a:solidFill>
          <a:ln w="9525" cmpd="sng">
            <a:solidFill>
              <a:srgbClr val="000000"/>
            </a:solidFill>
            <a:round/>
          </a:ln>
        </p:spPr>
        <p:txBody>
          <a:bodyPr upright="1"/>
          <a:lstStyle/>
          <a:p>
            <a:pPr algn="ctr">
              <a:buFontTx/>
              <a:buNone/>
              <a:defRPr/>
            </a:pPr>
            <a:r>
              <a:rPr lang="zh-CN" altLang="en-US" sz="1100" kern="100" dirty="0">
                <a:latin typeface="Calibri" panose="020F0502020204030204"/>
                <a:cs typeface="Times New Roman" panose="02020603050405020304"/>
                <a:sym typeface="Times New Roman" panose="02020603050405020304"/>
              </a:rPr>
              <a:t>分词处理</a:t>
            </a:r>
            <a:endParaRPr lang="en-US" altLang="zh-CN" sz="1050" kern="100" dirty="0">
              <a:latin typeface="Calibri" panose="020F0502020204030204"/>
              <a:cs typeface="Times New Roman" panose="02020603050405020304"/>
              <a:sym typeface="Times New Roman" panose="02020603050405020304"/>
            </a:endParaRPr>
          </a:p>
        </p:txBody>
      </p:sp>
      <p:sp>
        <p:nvSpPr>
          <p:cNvPr id="38" name="自选图形 15"/>
          <p:cNvSpPr>
            <a:spLocks noChangeArrowheads="1"/>
          </p:cNvSpPr>
          <p:nvPr/>
        </p:nvSpPr>
        <p:spPr bwMode="auto">
          <a:xfrm>
            <a:off x="6088973" y="3618009"/>
            <a:ext cx="928451" cy="315047"/>
          </a:xfrm>
          <a:prstGeom prst="roundRect">
            <a:avLst>
              <a:gd name="adj" fmla="val 16667"/>
            </a:avLst>
          </a:prstGeom>
          <a:solidFill>
            <a:srgbClr val="C6D9F1"/>
          </a:solidFill>
          <a:ln w="9525" cmpd="sng">
            <a:solidFill>
              <a:srgbClr val="000000"/>
            </a:solidFill>
            <a:round/>
          </a:ln>
        </p:spPr>
        <p:txBody>
          <a:bodyPr upright="1"/>
          <a:lstStyle/>
          <a:p>
            <a:pPr algn="ctr">
              <a:buFontTx/>
              <a:buNone/>
              <a:defRPr/>
            </a:pPr>
            <a:r>
              <a:rPr lang="zh-CN" altLang="en-US" sz="1100" kern="100" dirty="0">
                <a:latin typeface="Calibri" panose="020F0502020204030204"/>
                <a:cs typeface="Times New Roman" panose="02020603050405020304"/>
                <a:sym typeface="Times New Roman" panose="02020603050405020304"/>
              </a:rPr>
              <a:t>去除停用词</a:t>
            </a:r>
            <a:endParaRPr lang="en-US" altLang="zh-CN" sz="1050" kern="100" dirty="0">
              <a:latin typeface="Calibri" panose="020F0502020204030204"/>
              <a:cs typeface="Times New Roman" panose="02020603050405020304"/>
              <a:sym typeface="Times New Roman" panose="02020603050405020304"/>
            </a:endParaRPr>
          </a:p>
        </p:txBody>
      </p:sp>
      <p:sp>
        <p:nvSpPr>
          <p:cNvPr id="33" name="矩形 32"/>
          <p:cNvSpPr/>
          <p:nvPr/>
        </p:nvSpPr>
        <p:spPr>
          <a:xfrm>
            <a:off x="6081645" y="4051734"/>
            <a:ext cx="954107" cy="276999"/>
          </a:xfrm>
          <a:prstGeom prst="rect">
            <a:avLst/>
          </a:prstGeom>
        </p:spPr>
        <p:txBody>
          <a:bodyPr wrap="none">
            <a:spAutoFit/>
          </a:bodyPr>
          <a:lstStyle/>
          <a:p>
            <a:pPr algn="just">
              <a:buFontTx/>
              <a:buNone/>
              <a:defRPr/>
            </a:pPr>
            <a:r>
              <a:rPr lang="zh-CN" altLang="en-US" sz="1200" kern="100" dirty="0">
                <a:cs typeface="Times New Roman" panose="02020603050405020304"/>
                <a:sym typeface="Times New Roman" panose="02020603050405020304"/>
              </a:rPr>
              <a:t>数据预处理</a:t>
            </a:r>
            <a:endParaRPr lang="en-US" altLang="zh-CN" sz="1100" kern="100" dirty="0">
              <a:cs typeface="Times New Roman" panose="02020603050405020304"/>
              <a:sym typeface="Times New Roman" panose="02020603050405020304"/>
            </a:endParaRPr>
          </a:p>
        </p:txBody>
      </p:sp>
      <p:cxnSp>
        <p:nvCxnSpPr>
          <p:cNvPr id="40" name="直线 22"/>
          <p:cNvCxnSpPr>
            <a:cxnSpLocks noChangeShapeType="1"/>
            <a:endCxn id="32" idx="1"/>
          </p:cNvCxnSpPr>
          <p:nvPr/>
        </p:nvCxnSpPr>
        <p:spPr bwMode="auto">
          <a:xfrm>
            <a:off x="7164288" y="3847252"/>
            <a:ext cx="554983" cy="0"/>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sp>
        <p:nvSpPr>
          <p:cNvPr id="50" name="矩形 49"/>
          <p:cNvSpPr/>
          <p:nvPr/>
        </p:nvSpPr>
        <p:spPr>
          <a:xfrm>
            <a:off x="158967" y="1637394"/>
            <a:ext cx="5119038" cy="257260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85247" y="1743477"/>
            <a:ext cx="646331" cy="369332"/>
          </a:xfrm>
          <a:prstGeom prst="rect">
            <a:avLst/>
          </a:prstGeom>
        </p:spPr>
        <p:txBody>
          <a:bodyPr wrap="none">
            <a:spAutoFit/>
          </a:bodyPr>
          <a:lstStyle/>
          <a:p>
            <a:r>
              <a:rPr lang="en-US" altLang="zh-CN" kern="100" dirty="0" err="1">
                <a:cs typeface="Times New Roman" panose="02020603050405020304"/>
                <a:sym typeface="Times New Roman" panose="02020603050405020304"/>
              </a:rPr>
              <a:t>爬虫</a:t>
            </a:r>
            <a:endParaRPr lang="zh-CN" altLang="en-US" dirty="0"/>
          </a:p>
        </p:txBody>
      </p:sp>
      <p:sp>
        <p:nvSpPr>
          <p:cNvPr id="63" name="矩形 62"/>
          <p:cNvSpPr/>
          <p:nvPr/>
        </p:nvSpPr>
        <p:spPr>
          <a:xfrm>
            <a:off x="1811678" y="2368029"/>
            <a:ext cx="352982" cy="276999"/>
          </a:xfrm>
          <a:prstGeom prst="rect">
            <a:avLst/>
          </a:prstGeom>
        </p:spPr>
        <p:txBody>
          <a:bodyPr wrap="none">
            <a:spAutoFit/>
          </a:bodyPr>
          <a:lstStyle/>
          <a:p>
            <a:pPr algn="just">
              <a:buFontTx/>
              <a:buNone/>
              <a:defRPr/>
            </a:pPr>
            <a:r>
              <a:rPr lang="en-US" altLang="zh-CN" sz="1200" kern="100" dirty="0" err="1">
                <a:cs typeface="Times New Roman" panose="02020603050405020304"/>
                <a:sym typeface="Times New Roman" panose="02020603050405020304"/>
              </a:rPr>
              <a:t>url</a:t>
            </a:r>
            <a:endParaRPr lang="en-US" altLang="zh-CN" sz="1100" kern="100" dirty="0">
              <a:cs typeface="Times New Roman" panose="02020603050405020304"/>
              <a:sym typeface="Times New Roman" panose="02020603050405020304"/>
            </a:endParaRPr>
          </a:p>
        </p:txBody>
      </p:sp>
      <p:sp>
        <p:nvSpPr>
          <p:cNvPr id="64" name="矩形 63"/>
          <p:cNvSpPr/>
          <p:nvPr/>
        </p:nvSpPr>
        <p:spPr>
          <a:xfrm>
            <a:off x="2765987" y="2916997"/>
            <a:ext cx="1031051" cy="261610"/>
          </a:xfrm>
          <a:prstGeom prst="rect">
            <a:avLst/>
          </a:prstGeom>
        </p:spPr>
        <p:txBody>
          <a:bodyPr wrap="none">
            <a:spAutoFit/>
          </a:bodyPr>
          <a:lstStyle/>
          <a:p>
            <a:pPr algn="just">
              <a:buFontTx/>
              <a:buNone/>
              <a:defRPr/>
            </a:pPr>
            <a:r>
              <a:rPr lang="zh-CN" altLang="en-US" sz="1100" kern="100" dirty="0">
                <a:cs typeface="Times New Roman" panose="02020603050405020304"/>
                <a:sym typeface="Times New Roman" panose="02020603050405020304"/>
              </a:rPr>
              <a:t>爬取到的字段</a:t>
            </a:r>
            <a:endParaRPr lang="en-US" altLang="zh-CN" sz="1100" kern="100" dirty="0">
              <a:cs typeface="Times New Roman" panose="02020603050405020304"/>
              <a:sym typeface="Times New Roman" panose="02020603050405020304"/>
            </a:endParaRPr>
          </a:p>
        </p:txBody>
      </p:sp>
      <p:sp>
        <p:nvSpPr>
          <p:cNvPr id="5" name="矩形 4"/>
          <p:cNvSpPr/>
          <p:nvPr/>
        </p:nvSpPr>
        <p:spPr>
          <a:xfrm>
            <a:off x="0" y="4288096"/>
            <a:ext cx="8816685" cy="646331"/>
          </a:xfrm>
          <a:prstGeom prst="rect">
            <a:avLst/>
          </a:prstGeom>
        </p:spPr>
        <p:txBody>
          <a:bodyPr wrap="square">
            <a:spAutoFit/>
          </a:bodyPr>
          <a:lstStyle/>
          <a:p>
            <a:r>
              <a:rPr lang="zh-CN" altLang="en-US"/>
              <a:t>面向携程旅游的</a:t>
            </a:r>
            <a:r>
              <a:rPr lang="zh-CN" altLang="en-US" dirty="0"/>
              <a:t>可视化推荐系统设计与实现需要解决的重难点</a:t>
            </a:r>
            <a:r>
              <a:rPr lang="zh-CN" altLang="en-US"/>
              <a:t>包括实现携程旅游数据爬虫的实现、旅游数据的数据库存储及其可视化展示、旅游景点推荐系统。</a:t>
            </a:r>
            <a:endParaRPr lang="zh-CN" altLang="en-US" dirty="0"/>
          </a:p>
        </p:txBody>
      </p:sp>
      <p:sp>
        <p:nvSpPr>
          <p:cNvPr id="43" name="自选图形 17"/>
          <p:cNvSpPr>
            <a:spLocks noChangeArrowheads="1"/>
          </p:cNvSpPr>
          <p:nvPr/>
        </p:nvSpPr>
        <p:spPr bwMode="auto">
          <a:xfrm>
            <a:off x="6069626" y="1900522"/>
            <a:ext cx="942639" cy="364814"/>
          </a:xfrm>
          <a:prstGeom prst="roundRect">
            <a:avLst>
              <a:gd name="adj" fmla="val 16667"/>
            </a:avLst>
          </a:prstGeom>
          <a:solidFill>
            <a:srgbClr val="8EB4E3"/>
          </a:solidFill>
          <a:ln w="9525" cmpd="sng">
            <a:solidFill>
              <a:srgbClr val="000000"/>
            </a:solidFill>
            <a:round/>
          </a:ln>
        </p:spPr>
        <p:txBody>
          <a:bodyPr anchor="ctr" upright="1"/>
          <a:lstStyle/>
          <a:p>
            <a:pPr algn="ctr">
              <a:buFontTx/>
              <a:buNone/>
              <a:defRPr/>
            </a:pPr>
            <a:r>
              <a:rPr lang="zh-CN" altLang="en-US" sz="1100" kern="100" dirty="0">
                <a:latin typeface="Calibri" panose="020F0502020204030204"/>
                <a:cs typeface="Times New Roman" panose="02020603050405020304"/>
                <a:sym typeface="Times New Roman" panose="02020603050405020304"/>
              </a:rPr>
              <a:t>可视化系统</a:t>
            </a:r>
            <a:endParaRPr lang="en-US" altLang="zh-CN" sz="1050" kern="100" dirty="0">
              <a:latin typeface="Calibri" panose="020F0502020204030204"/>
              <a:cs typeface="Times New Roman" panose="02020603050405020304"/>
              <a:sym typeface="Times New Roman" panose="02020603050405020304"/>
            </a:endParaRPr>
          </a:p>
        </p:txBody>
      </p:sp>
      <p:cxnSp>
        <p:nvCxnSpPr>
          <p:cNvPr id="44" name="直线 22"/>
          <p:cNvCxnSpPr>
            <a:cxnSpLocks noChangeShapeType="1"/>
            <a:stCxn id="34" idx="0"/>
            <a:endCxn id="43" idx="2"/>
          </p:cNvCxnSpPr>
          <p:nvPr/>
        </p:nvCxnSpPr>
        <p:spPr bwMode="auto">
          <a:xfrm flipV="1">
            <a:off x="6540946" y="2265336"/>
            <a:ext cx="0" cy="449353"/>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数据库工具</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0482"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F406B11-92AF-41DD-9107-D11D08035CFE}" type="slidenum">
              <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defRPr/>
            </a:pPr>
            <a:r>
              <a:rPr lang="zh-CN" altLang="en-US" sz="2600" b="1" dirty="0">
                <a:solidFill>
                  <a:schemeClr val="bg1"/>
                </a:solidFill>
                <a:ea typeface="楷体_GB2312" panose="02010609030101010101" pitchFamily="49" charset="-122"/>
              </a:rPr>
              <a:t>携程旅游景点评价数据库</a:t>
            </a:r>
            <a:endParaRPr lang="zh-CN" altLang="en-US" sz="2600" b="1" dirty="0">
              <a:solidFill>
                <a:schemeClr val="bg1"/>
              </a:solidFill>
              <a:ea typeface="楷体_GB2312" panose="02010609030101010101" pitchFamily="49" charset="-122"/>
            </a:endParaRPr>
          </a:p>
        </p:txBody>
      </p:sp>
      <p:sp>
        <p:nvSpPr>
          <p:cNvPr id="2" name="矩形 1"/>
          <p:cNvSpPr/>
          <p:nvPr/>
        </p:nvSpPr>
        <p:spPr>
          <a:xfrm>
            <a:off x="2699792" y="5678487"/>
            <a:ext cx="61206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24292F"/>
                </a:solidFill>
                <a:effectLst/>
                <a:uLnTx/>
                <a:uFillTx/>
                <a:latin typeface="-apple-system"/>
                <a:ea typeface="宋体" panose="02010600030101010101" pitchFamily="2" charset="-122"/>
                <a:cs typeface="+mn-cs"/>
              </a:rPr>
              <a:t>爬取了旅游网站上的景点名称、景点评级、省份、地址、简介、评分、用户评论等基本信息，存入</a:t>
            </a:r>
            <a:r>
              <a:rPr kumimoji="0" lang="en-US" altLang="zh-CN" sz="1800" b="0" i="0" u="none" strike="noStrike" kern="1200" cap="none" spc="0" normalizeH="0" baseline="0" noProof="0" dirty="0">
                <a:ln>
                  <a:noFill/>
                </a:ln>
                <a:solidFill>
                  <a:srgbClr val="121212"/>
                </a:solidFill>
                <a:effectLst/>
                <a:uLnTx/>
                <a:uFillTx/>
                <a:latin typeface="-apple-system"/>
                <a:ea typeface="宋体" panose="02010600030101010101" pitchFamily="2" charset="-122"/>
                <a:cs typeface="+mn-cs"/>
              </a:rPr>
              <a:t>MySQL</a:t>
            </a:r>
            <a:r>
              <a:rPr kumimoji="0" lang="zh-CN" altLang="en-US" sz="1800" b="0" i="0" u="none" strike="noStrike" kern="1200" cap="none" spc="0" normalizeH="0" baseline="0" noProof="0" dirty="0">
                <a:ln>
                  <a:noFill/>
                </a:ln>
                <a:solidFill>
                  <a:srgbClr val="24292F"/>
                </a:solidFill>
                <a:effectLst/>
                <a:uLnTx/>
                <a:uFillTx/>
                <a:latin typeface="-apple-system"/>
                <a:ea typeface="宋体" panose="02010600030101010101" pitchFamily="2" charset="-122"/>
                <a:cs typeface="+mn-cs"/>
              </a:rPr>
              <a:t>数据库。</a:t>
            </a:r>
            <a:endParaRPr kumimoji="0" lang="zh-CN" altLang="en-US" sz="1800" b="0" i="0" u="none" strike="noStrike" kern="1200" cap="none" spc="0" normalizeH="0" baseline="0" noProof="0" dirty="0">
              <a:ln>
                <a:noFill/>
              </a:ln>
              <a:solidFill>
                <a:srgbClr val="24292F"/>
              </a:solidFill>
              <a:effectLst/>
              <a:uLnTx/>
              <a:uFillTx/>
              <a:latin typeface="-apple-system"/>
              <a:ea typeface="宋体" panose="02010600030101010101" pitchFamily="2" charset="-122"/>
              <a:cs typeface="+mn-cs"/>
            </a:endParaRPr>
          </a:p>
        </p:txBody>
      </p:sp>
      <p:sp>
        <p:nvSpPr>
          <p:cNvPr id="5" name="矩形 4"/>
          <p:cNvSpPr/>
          <p:nvPr/>
        </p:nvSpPr>
        <p:spPr>
          <a:xfrm>
            <a:off x="274827" y="2072774"/>
            <a:ext cx="3076485"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常用的数据库：</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srgbClr val="121212"/>
                </a:solidFill>
                <a:effectLst/>
                <a:uLnTx/>
                <a:uFillTx/>
                <a:latin typeface="-apple-system"/>
                <a:ea typeface="宋体" panose="02010600030101010101" pitchFamily="2" charset="-122"/>
                <a:cs typeface="+mn-cs"/>
              </a:rPr>
              <a:t>MySQL</a:t>
            </a:r>
            <a:endParaRPr kumimoji="0" lang="en-US" altLang="zh-CN" sz="1800" b="0" i="0" u="none" strike="noStrike" kern="1200" cap="none" spc="0" normalizeH="0" baseline="0" noProof="0" dirty="0">
              <a:ln>
                <a:noFill/>
              </a:ln>
              <a:solidFill>
                <a:srgbClr val="121212"/>
              </a:solidFill>
              <a:effectLst/>
              <a:uLnTx/>
              <a:uFillTx/>
              <a:latin typeface="-apple-system"/>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srgbClr val="121212"/>
                </a:solidFill>
                <a:effectLst/>
                <a:uLnTx/>
                <a:uFillTx/>
                <a:latin typeface="-apple-system"/>
                <a:ea typeface="宋体" panose="02010600030101010101" pitchFamily="2" charset="-122"/>
                <a:cs typeface="+mn-cs"/>
              </a:rPr>
              <a:t>Microsoft SQL Server</a:t>
            </a:r>
            <a:endParaRPr kumimoji="0" lang="en-US" altLang="zh-CN" sz="1800" b="0" i="0" u="none" strike="noStrike" kern="1200" cap="none" spc="0" normalizeH="0" baseline="0" noProof="0" dirty="0">
              <a:ln>
                <a:noFill/>
              </a:ln>
              <a:solidFill>
                <a:srgbClr val="121212"/>
              </a:solidFill>
              <a:effectLst/>
              <a:uLnTx/>
              <a:uFillTx/>
              <a:latin typeface="-apple-system"/>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srgbClr val="121212"/>
                </a:solidFill>
                <a:effectLst/>
                <a:uLnTx/>
                <a:uFillTx/>
                <a:latin typeface="-apple-system"/>
                <a:ea typeface="宋体" panose="02010600030101010101" pitchFamily="2" charset="-122"/>
                <a:cs typeface="+mn-cs"/>
              </a:rPr>
              <a:t>Oracle</a:t>
            </a:r>
            <a:endParaRPr kumimoji="0" lang="en-US" altLang="zh-CN" sz="1800" b="0" i="0" u="none" strike="noStrike" kern="1200" cap="none" spc="0" normalizeH="0" baseline="0" noProof="0" dirty="0">
              <a:ln>
                <a:noFill/>
              </a:ln>
              <a:solidFill>
                <a:srgbClr val="121212"/>
              </a:solidFill>
              <a:effectLst/>
              <a:uLnTx/>
              <a:uFillTx/>
              <a:latin typeface="-apple-system"/>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err="1">
                <a:ln>
                  <a:noFill/>
                </a:ln>
                <a:solidFill>
                  <a:srgbClr val="121212"/>
                </a:solidFill>
                <a:effectLst/>
                <a:uLnTx/>
                <a:uFillTx/>
                <a:latin typeface="-apple-system"/>
                <a:ea typeface="宋体" panose="02010600030101010101" pitchFamily="2" charset="-122"/>
                <a:cs typeface="+mn-cs"/>
              </a:rPr>
              <a:t>Postgresql</a:t>
            </a:r>
            <a:endParaRPr kumimoji="0" lang="en-US" altLang="zh-CN" sz="1800" b="0" i="0" u="none" strike="noStrike" kern="1200" cap="none" spc="0" normalizeH="0" baseline="0" noProof="0" dirty="0">
              <a:ln>
                <a:noFill/>
              </a:ln>
              <a:solidFill>
                <a:srgbClr val="121212"/>
              </a:solidFill>
              <a:effectLst/>
              <a:uLnTx/>
              <a:uFillTx/>
              <a:latin typeface="-apple-system"/>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srgbClr val="121212"/>
                </a:solidFill>
                <a:effectLst/>
                <a:uLnTx/>
                <a:uFillTx/>
                <a:latin typeface="-apple-system"/>
                <a:ea typeface="宋体" panose="02010600030101010101" pitchFamily="2" charset="-122"/>
                <a:cs typeface="+mn-cs"/>
              </a:rPr>
              <a:t>Sybase</a:t>
            </a:r>
            <a:endParaRPr kumimoji="0" lang="en-US" altLang="zh-CN" sz="1800" b="0" i="0" u="none" strike="noStrike" kern="1200" cap="none" spc="0" normalizeH="0" baseline="0" noProof="0" dirty="0">
              <a:ln>
                <a:noFill/>
              </a:ln>
              <a:solidFill>
                <a:srgbClr val="121212"/>
              </a:solidFill>
              <a:effectLst/>
              <a:uLnTx/>
              <a:uFillTx/>
              <a:latin typeface="-apple-system"/>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srgbClr val="121212"/>
                </a:solidFill>
                <a:effectLst/>
                <a:uLnTx/>
                <a:uFillTx/>
                <a:latin typeface="-apple-system"/>
                <a:ea typeface="宋体" panose="02010600030101010101" pitchFamily="2" charset="-122"/>
                <a:cs typeface="+mn-cs"/>
              </a:rPr>
              <a:t>DB2</a:t>
            </a:r>
            <a:endParaRPr kumimoji="0" lang="en-US" altLang="zh-CN" sz="1800" b="0" i="0" u="none" strike="noStrike" kern="1200" cap="none" spc="0" normalizeH="0" baseline="0" noProof="0" dirty="0">
              <a:ln>
                <a:noFill/>
              </a:ln>
              <a:solidFill>
                <a:srgbClr val="121212"/>
              </a:solidFill>
              <a:effectLst/>
              <a:uLnTx/>
              <a:uFillTx/>
              <a:latin typeface="-apple-system"/>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srgbClr val="121212"/>
                </a:solidFill>
                <a:effectLst/>
                <a:uLnTx/>
                <a:uFillTx/>
                <a:latin typeface="-apple-system"/>
                <a:ea typeface="宋体" panose="02010600030101010101" pitchFamily="2" charset="-122"/>
                <a:cs typeface="+mn-cs"/>
              </a:rPr>
              <a:t>Access</a:t>
            </a:r>
            <a:endParaRPr kumimoji="0" lang="en-US" altLang="zh-CN" sz="1800" b="0" i="0" u="none" strike="noStrike" kern="1200" cap="none" spc="0" normalizeH="0" baseline="0" noProof="0" dirty="0">
              <a:ln>
                <a:noFill/>
              </a:ln>
              <a:solidFill>
                <a:srgbClr val="121212"/>
              </a:solidFill>
              <a:effectLst/>
              <a:uLnTx/>
              <a:uFillTx/>
              <a:latin typeface="-apple-system"/>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Mongodb</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Redis</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srgbClr val="121212"/>
                </a:solidFill>
                <a:effectLst/>
                <a:uLnTx/>
                <a:uFillTx/>
                <a:latin typeface="-apple-system"/>
                <a:ea typeface="宋体" panose="02010600030101010101" pitchFamily="2" charset="-122"/>
                <a:cs typeface="+mn-cs"/>
              </a:rPr>
              <a:t>HBase</a:t>
            </a:r>
            <a:endParaRPr kumimoji="0" lang="zh-CN" altLang="en-US" sz="1800" b="0" i="0" u="none" strike="noStrike" kern="1200" cap="none" spc="0" normalizeH="0" baseline="0" noProof="0" dirty="0">
              <a:ln>
                <a:noFill/>
              </a:ln>
              <a:solidFill>
                <a:srgbClr val="121212"/>
              </a:solidFill>
              <a:effectLst/>
              <a:uLnTx/>
              <a:uFillTx/>
              <a:latin typeface="-apple-system"/>
              <a:ea typeface="宋体" panose="02010600030101010101" pitchFamily="2" charset="-122"/>
              <a:cs typeface="+mn-cs"/>
            </a:endParaRPr>
          </a:p>
        </p:txBody>
      </p:sp>
      <p:pic>
        <p:nvPicPr>
          <p:cNvPr id="6" name="图片 5"/>
          <p:cNvPicPr>
            <a:picLocks noChangeAspect="1"/>
          </p:cNvPicPr>
          <p:nvPr/>
        </p:nvPicPr>
        <p:blipFill>
          <a:blip r:embed="rId1"/>
          <a:srcRect r="24801"/>
          <a:stretch>
            <a:fillRect/>
          </a:stretch>
        </p:blipFill>
        <p:spPr>
          <a:xfrm>
            <a:off x="3131840" y="1539251"/>
            <a:ext cx="4926322" cy="397798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可视化系统</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338"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01F6EDF-41F1-4C53-B2C2-7BB43C72307C}" type="slidenum">
              <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1" i="0" u="none" strike="noStrike" kern="1200" cap="none" spc="0" normalizeH="0" baseline="0" noProof="0" dirty="0">
                <a:ln>
                  <a:noFill/>
                </a:ln>
                <a:solidFill>
                  <a:prstClr val="white"/>
                </a:solidFill>
                <a:effectLst/>
                <a:uLnTx/>
                <a:uFillTx/>
                <a:latin typeface="Calibri" panose="020F0502020204030204"/>
                <a:ea typeface="楷体_GB2312" panose="02010609030101010101" pitchFamily="49" charset="-122"/>
                <a:cs typeface="+mn-cs"/>
              </a:rPr>
              <a:t>词云图</a:t>
            </a:r>
            <a:endParaRPr kumimoji="0" lang="zh-CN" altLang="en-US" sz="2600" b="1" i="0" u="none" strike="noStrike" kern="1200" cap="none" spc="0" normalizeH="0" baseline="0" noProof="0" dirty="0">
              <a:ln>
                <a:noFill/>
              </a:ln>
              <a:solidFill>
                <a:prstClr val="white"/>
              </a:solidFill>
              <a:effectLst/>
              <a:uLnTx/>
              <a:uFillTx/>
              <a:latin typeface="Calibri" panose="020F0502020204030204"/>
              <a:ea typeface="楷体_GB2312" panose="02010609030101010101" pitchFamily="49" charset="-122"/>
              <a:cs typeface="+mn-cs"/>
            </a:endParaRPr>
          </a:p>
        </p:txBody>
      </p:sp>
      <p:sp>
        <p:nvSpPr>
          <p:cNvPr id="14340" name="矩形 2"/>
          <p:cNvSpPr>
            <a:spLocks noChangeArrowheads="1"/>
          </p:cNvSpPr>
          <p:nvPr/>
        </p:nvSpPr>
        <p:spPr bwMode="auto">
          <a:xfrm>
            <a:off x="528935" y="2492896"/>
            <a:ext cx="3495303" cy="2953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可视化模块可以利用前端语言及框架来开发，利用</a:t>
            </a:r>
            <a:r>
              <a:rPr kumimoji="0" lang="en-US" altLang="zh-CN" sz="1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Echarts</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的图表对分析结果进行可视化展示。</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可视化子系统负责将分析好的结果通过折线图、地图、柱状图、饼图、词云图、仪表盘等方式用浏览器展示出来。</a:t>
            </a:r>
            <a:endParaRPr kumimoji="0" lang="zh-CN" altLang="en-US"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rcRect l="41338" t="23673" r="23225" b="26445"/>
          <a:stretch>
            <a:fillRect/>
          </a:stretch>
        </p:blipFill>
        <p:spPr>
          <a:xfrm>
            <a:off x="3923928" y="1891010"/>
            <a:ext cx="4982394" cy="39859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可视化系统</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338"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01F6EDF-41F1-4C53-B2C2-7BB43C72307C}" type="slidenum">
              <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1" i="0" u="none" strike="noStrike" kern="1200" cap="none" spc="0" normalizeH="0" baseline="0" noProof="0" dirty="0">
                <a:ln>
                  <a:noFill/>
                </a:ln>
                <a:solidFill>
                  <a:prstClr val="white"/>
                </a:solidFill>
                <a:effectLst/>
                <a:uLnTx/>
                <a:uFillTx/>
                <a:latin typeface="Calibri" panose="020F0502020204030204"/>
                <a:ea typeface="楷体_GB2312" panose="02010609030101010101" pitchFamily="49" charset="-122"/>
                <a:cs typeface="+mn-cs"/>
              </a:rPr>
              <a:t>柱状图、饼图</a:t>
            </a:r>
            <a:endParaRPr kumimoji="0" lang="zh-CN" altLang="en-US" sz="2600" b="1" i="0" u="none" strike="noStrike" kern="1200" cap="none" spc="0" normalizeH="0" baseline="0" noProof="0" dirty="0">
              <a:ln>
                <a:noFill/>
              </a:ln>
              <a:solidFill>
                <a:prstClr val="white"/>
              </a:solidFill>
              <a:effectLst/>
              <a:uLnTx/>
              <a:uFillTx/>
              <a:latin typeface="Calibri" panose="020F0502020204030204"/>
              <a:ea typeface="楷体_GB2312" panose="02010609030101010101" pitchFamily="49" charset="-122"/>
              <a:cs typeface="+mn-cs"/>
            </a:endParaRPr>
          </a:p>
        </p:txBody>
      </p:sp>
      <p:pic>
        <p:nvPicPr>
          <p:cNvPr id="6" name="图片 5" descr="图形用户界面, 图表, 应用程序&#10;&#10;AI 生成的内容可能不正确。"/>
          <p:cNvPicPr>
            <a:picLocks noChangeAspect="1"/>
          </p:cNvPicPr>
          <p:nvPr/>
        </p:nvPicPr>
        <p:blipFill>
          <a:blip r:embed="rId1">
            <a:extLst>
              <a:ext uri="{28A0092B-C50C-407E-A947-70E740481C1C}">
                <a14:useLocalDpi xmlns:a14="http://schemas.microsoft.com/office/drawing/2010/main" val="0"/>
              </a:ext>
            </a:extLst>
          </a:blip>
          <a:srcRect l="16138" t="20396" b="34965"/>
          <a:stretch>
            <a:fillRect/>
          </a:stretch>
        </p:blipFill>
        <p:spPr>
          <a:xfrm>
            <a:off x="900675" y="1965702"/>
            <a:ext cx="6983693" cy="2905440"/>
          </a:xfrm>
          <a:prstGeom prst="rect">
            <a:avLst/>
          </a:prstGeom>
        </p:spPr>
      </p:pic>
      <p:sp>
        <p:nvSpPr>
          <p:cNvPr id="9" name="矩形 8"/>
          <p:cNvSpPr/>
          <p:nvPr/>
        </p:nvSpPr>
        <p:spPr>
          <a:xfrm>
            <a:off x="900675" y="5157192"/>
            <a:ext cx="676875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采用</a:t>
            </a:r>
            <a:r>
              <a:rPr kumimoji="0" lang="en-US" altLang="zh-CN" sz="1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Echarts</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，画出用户评分的柱状图和饼状图，上图展示了对某个景点的用户评论时间、评分等级的分布情况。</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文本预处理方法</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338"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01F6EDF-41F1-4C53-B2C2-7BB43C72307C}"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zh-CN" altLang="en-US" sz="2600" b="1" dirty="0">
                <a:solidFill>
                  <a:schemeClr val="bg1"/>
                </a:solidFill>
                <a:ea typeface="楷体_GB2312" panose="02010609030101010101" pitchFamily="49" charset="-122"/>
              </a:rPr>
              <a:t>数据预处理</a:t>
            </a:r>
            <a:endParaRPr lang="zh-CN" altLang="en-US" sz="2800" b="1" dirty="0">
              <a:solidFill>
                <a:schemeClr val="bg1"/>
              </a:solidFill>
              <a:effectLst>
                <a:outerShdw blurRad="38100" dist="38100" dir="2700000" algn="tl">
                  <a:srgbClr val="000000">
                    <a:alpha val="43137"/>
                  </a:srgbClr>
                </a:outerShdw>
              </a:effectLst>
            </a:endParaRPr>
          </a:p>
        </p:txBody>
      </p:sp>
      <p:sp>
        <p:nvSpPr>
          <p:cNvPr id="2" name="矩形 1"/>
          <p:cNvSpPr/>
          <p:nvPr/>
        </p:nvSpPr>
        <p:spPr>
          <a:xfrm>
            <a:off x="428625" y="1953780"/>
            <a:ext cx="8361557" cy="3693319"/>
          </a:xfrm>
          <a:prstGeom prst="rect">
            <a:avLst/>
          </a:prstGeom>
        </p:spPr>
        <p:txBody>
          <a:bodyPr wrap="square">
            <a:spAutoFit/>
          </a:bodyPr>
          <a:lstStyle/>
          <a:p>
            <a:r>
              <a:rPr lang="en-US" altLang="zh-CN" b="1" dirty="0">
                <a:latin typeface="-apple-system"/>
              </a:rPr>
              <a:t>1</a:t>
            </a:r>
            <a:r>
              <a:rPr lang="zh-CN" altLang="en-US" b="1" dirty="0">
                <a:latin typeface="-apple-system"/>
              </a:rPr>
              <a:t>、数据清洗</a:t>
            </a:r>
            <a:br>
              <a:rPr lang="zh-CN" altLang="en-US" dirty="0">
                <a:latin typeface="-apple-system"/>
              </a:rPr>
            </a:br>
            <a:r>
              <a:rPr lang="zh-CN" altLang="en-US" dirty="0">
                <a:latin typeface="-apple-system"/>
              </a:rPr>
              <a:t>去除文本中的英文、数字及中英文符号等无用信息</a:t>
            </a:r>
            <a:endParaRPr lang="en-US" altLang="zh-CN" dirty="0">
              <a:latin typeface="-apple-system"/>
            </a:endParaRPr>
          </a:p>
          <a:p>
            <a:endParaRPr lang="en-US" altLang="zh-CN" dirty="0">
              <a:latin typeface="-apple-system"/>
            </a:endParaRPr>
          </a:p>
          <a:p>
            <a:endParaRPr lang="zh-CN" altLang="en-US" dirty="0">
              <a:latin typeface="-apple-system"/>
            </a:endParaRPr>
          </a:p>
          <a:p>
            <a:r>
              <a:rPr lang="en-US" altLang="zh-CN" b="1" dirty="0">
                <a:latin typeface="-apple-system"/>
              </a:rPr>
              <a:t>2</a:t>
            </a:r>
            <a:r>
              <a:rPr lang="zh-CN" altLang="en-US" b="1" dirty="0">
                <a:latin typeface="-apple-system"/>
              </a:rPr>
              <a:t>、分词处理：</a:t>
            </a:r>
            <a:br>
              <a:rPr lang="zh-CN" altLang="en-US" dirty="0">
                <a:latin typeface="-apple-system"/>
              </a:rPr>
            </a:br>
            <a:r>
              <a:rPr lang="zh-CN" altLang="en-US" dirty="0">
                <a:latin typeface="-apple-system"/>
              </a:rPr>
              <a:t>调用</a:t>
            </a:r>
            <a:r>
              <a:rPr lang="en-US" altLang="zh-CN" dirty="0" err="1">
                <a:latin typeface="-apple-system"/>
              </a:rPr>
              <a:t>jieba</a:t>
            </a:r>
            <a:r>
              <a:rPr lang="zh-CN" altLang="en-US" dirty="0">
                <a:latin typeface="-apple-system"/>
              </a:rPr>
              <a:t>库进行分词</a:t>
            </a:r>
            <a:endParaRPr lang="en-US" altLang="zh-CN" dirty="0">
              <a:latin typeface="-apple-system"/>
            </a:endParaRPr>
          </a:p>
          <a:p>
            <a:endParaRPr lang="en-US" altLang="zh-CN" dirty="0">
              <a:latin typeface="-apple-system"/>
            </a:endParaRPr>
          </a:p>
          <a:p>
            <a:r>
              <a:rPr lang="en-US" altLang="zh-CN" dirty="0" err="1">
                <a:latin typeface="-apple-system"/>
              </a:rPr>
              <a:t>eg</a:t>
            </a:r>
            <a:r>
              <a:rPr lang="en-US" altLang="zh-CN" dirty="0">
                <a:latin typeface="-apple-system"/>
              </a:rPr>
              <a:t>:</a:t>
            </a:r>
            <a:r>
              <a:rPr lang="en-US" altLang="zh-CN" dirty="0"/>
              <a:t>“</a:t>
            </a:r>
            <a:r>
              <a:rPr lang="zh-CN" altLang="en-US" dirty="0"/>
              <a:t>我来到武汉华中科技大学</a:t>
            </a:r>
            <a:r>
              <a:rPr lang="en-US" altLang="zh-CN" dirty="0"/>
              <a:t>“</a:t>
            </a:r>
            <a:endParaRPr lang="en-US" altLang="zh-CN" dirty="0"/>
          </a:p>
          <a:p>
            <a:endParaRPr lang="en-US" altLang="zh-CN" dirty="0">
              <a:latin typeface="-apple-system"/>
            </a:endParaRPr>
          </a:p>
          <a:p>
            <a:endParaRPr lang="en-US" altLang="zh-CN" dirty="0">
              <a:latin typeface="-apple-system"/>
            </a:endParaRPr>
          </a:p>
          <a:p>
            <a:endParaRPr lang="zh-CN" altLang="en-US" dirty="0">
              <a:latin typeface="-apple-system"/>
            </a:endParaRPr>
          </a:p>
          <a:p>
            <a:r>
              <a:rPr lang="en-US" altLang="zh-CN" b="1" dirty="0">
                <a:latin typeface="-apple-system"/>
              </a:rPr>
              <a:t>3</a:t>
            </a:r>
            <a:r>
              <a:rPr lang="zh-CN" altLang="en-US" b="1" dirty="0">
                <a:latin typeface="-apple-system"/>
              </a:rPr>
              <a:t>、去除停用词</a:t>
            </a:r>
            <a:br>
              <a:rPr lang="zh-CN" altLang="en-US" dirty="0">
                <a:latin typeface="-apple-system"/>
              </a:rPr>
            </a:br>
            <a:r>
              <a:rPr lang="zh-CN" altLang="en-US" dirty="0">
                <a:latin typeface="-apple-system"/>
              </a:rPr>
              <a:t>调用停用词字典，遍历分词后的文本，文本中的词出现在停用词字典中则删除</a:t>
            </a:r>
            <a:endParaRPr lang="zh-CN" altLang="en-US" dirty="0">
              <a:latin typeface="-apple-system"/>
            </a:endParaRPr>
          </a:p>
        </p:txBody>
      </p:sp>
      <p:pic>
        <p:nvPicPr>
          <p:cNvPr id="18" name="图片 17"/>
          <p:cNvPicPr>
            <a:picLocks noChangeAspect="1"/>
          </p:cNvPicPr>
          <p:nvPr/>
        </p:nvPicPr>
        <p:blipFill>
          <a:blip r:embed="rId1"/>
          <a:stretch>
            <a:fillRect/>
          </a:stretch>
        </p:blipFill>
        <p:spPr>
          <a:xfrm>
            <a:off x="458914" y="4293096"/>
            <a:ext cx="4455743" cy="32317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推荐系统的定义和分类</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338"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01F6EDF-41F1-4C53-B2C2-7BB43C72307C}"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en-US" altLang="zh-CN" sz="2600" b="1" dirty="0">
                <a:solidFill>
                  <a:schemeClr val="bg1"/>
                </a:solidFill>
                <a:ea typeface="楷体_GB2312" panose="02010609030101010101" pitchFamily="49" charset="-122"/>
              </a:rPr>
              <a:t> </a:t>
            </a:r>
            <a:r>
              <a:rPr lang="zh-CN" altLang="en-US" sz="2600" b="1" dirty="0">
                <a:solidFill>
                  <a:schemeClr val="bg1"/>
                </a:solidFill>
                <a:ea typeface="楷体_GB2312" panose="02010609030101010101" pitchFamily="49" charset="-122"/>
              </a:rPr>
              <a:t>什么是推荐系统</a:t>
            </a:r>
            <a:endParaRPr lang="zh-CN" altLang="en-US" sz="2800" b="1" dirty="0">
              <a:solidFill>
                <a:schemeClr val="bg1"/>
              </a:solidFill>
              <a:effectLst>
                <a:outerShdw blurRad="38100" dist="38100" dir="2700000" algn="tl">
                  <a:srgbClr val="000000">
                    <a:alpha val="43137"/>
                  </a:srgbClr>
                </a:outerShdw>
              </a:effectLst>
            </a:endParaRPr>
          </a:p>
        </p:txBody>
      </p:sp>
      <p:sp>
        <p:nvSpPr>
          <p:cNvPr id="14340" name="矩形 2"/>
          <p:cNvSpPr>
            <a:spLocks noChangeArrowheads="1"/>
          </p:cNvSpPr>
          <p:nvPr/>
        </p:nvSpPr>
        <p:spPr bwMode="auto">
          <a:xfrm>
            <a:off x="539552" y="1556792"/>
            <a:ext cx="7632749" cy="3974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t>推荐系统是能找出用户和物品之间联系的信息过滤系统。推荐系统主要有两个显著的特征。</a:t>
            </a:r>
            <a:endParaRPr lang="en-US" altLang="zh-CN" sz="1600" dirty="0"/>
          </a:p>
          <a:p>
            <a:pPr marL="342900" indent="-342900">
              <a:lnSpc>
                <a:spcPct val="150000"/>
              </a:lnSpc>
              <a:buFont typeface="Wingdings" panose="05000000000000000000" pitchFamily="2" charset="2"/>
              <a:buChar char="l"/>
            </a:pPr>
            <a:r>
              <a:rPr lang="zh-CN" altLang="en-US" sz="1600" dirty="0"/>
              <a:t>主动性：从用户角度考虑，前文提到的搜索引擎都是为了解决信息过载问题而存在的，需要用户提供明确的需求。</a:t>
            </a:r>
            <a:endParaRPr lang="en-US" altLang="zh-CN" sz="1600" dirty="0"/>
          </a:p>
          <a:p>
            <a:pPr marL="285750" indent="-285750">
              <a:lnSpc>
                <a:spcPct val="150000"/>
              </a:lnSpc>
              <a:buFont typeface="Arial" panose="020B0604020202020204" pitchFamily="34" charset="0"/>
              <a:buChar char="•"/>
            </a:pPr>
            <a:r>
              <a:rPr lang="zh-CN" altLang="en-US" sz="1400" dirty="0"/>
              <a:t>当用户无法准确描述自己的需求时，搜索引擎就不能够为用户提供精确的服务了。</a:t>
            </a:r>
            <a:endParaRPr lang="en-US" altLang="zh-CN" sz="1400" dirty="0"/>
          </a:p>
          <a:p>
            <a:pPr marL="285750" indent="-285750">
              <a:lnSpc>
                <a:spcPct val="150000"/>
              </a:lnSpc>
              <a:buFont typeface="Arial" panose="020B0604020202020204" pitchFamily="34" charset="0"/>
              <a:buChar char="•"/>
            </a:pPr>
            <a:r>
              <a:rPr lang="zh-CN" altLang="en-US" sz="1400" dirty="0"/>
              <a:t>而推荐系统不需要用户提供明确的需求，能够自主地通过分析用户和物品之间的关联数据进行建模，为用户提供可能感兴趣的信息。</a:t>
            </a:r>
            <a:endParaRPr lang="en-US" altLang="zh-CN" sz="1400" dirty="0"/>
          </a:p>
          <a:p>
            <a:pPr marL="342900" indent="-342900">
              <a:lnSpc>
                <a:spcPct val="150000"/>
              </a:lnSpc>
              <a:buFont typeface="Wingdings" panose="05000000000000000000" pitchFamily="2" charset="2"/>
              <a:buChar char="l"/>
            </a:pPr>
            <a:r>
              <a:rPr lang="zh-CN" altLang="en-US" sz="1600" dirty="0"/>
              <a:t>个性化：推荐系统能够挖掘冷门信息推荐给用户。热门物品通常能够代表大多数人的喜好，冷门物品往往只能代表少数人的个性化需求，但冷门物品所带来的收益可能超过热门物品，所以挖掘冷门信息是推荐系统的方向。</a:t>
            </a:r>
            <a:endParaRPr lang="en-US" altLang="zh-CN" sz="1600" dirty="0"/>
          </a:p>
          <a:p>
            <a:pPr>
              <a:lnSpc>
                <a:spcPct val="150000"/>
              </a:lnSpc>
            </a:pPr>
            <a:r>
              <a:rPr lang="zh-CN" altLang="en-US" sz="1600" dirty="0"/>
              <a:t>总之，推荐系统推荐的物品通常来说不是对用户有帮助的，就是用户自己感兴趣的。</a:t>
            </a:r>
            <a:endParaRPr lang="zh-CN" altLang="en-US"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推荐系统的定义和分类</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338"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01F6EDF-41F1-4C53-B2C2-7BB43C72307C}"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zh-CN" altLang="en-US" sz="2600" b="1" dirty="0">
                <a:solidFill>
                  <a:schemeClr val="bg1"/>
                </a:solidFill>
                <a:ea typeface="楷体_GB2312" panose="02010609030101010101" pitchFamily="49" charset="-122"/>
              </a:rPr>
              <a:t>推荐系统的分类</a:t>
            </a:r>
            <a:endParaRPr lang="zh-CN" altLang="en-US" sz="2800" b="1" dirty="0">
              <a:solidFill>
                <a:schemeClr val="bg1"/>
              </a:solidFill>
              <a:effectLst>
                <a:outerShdw blurRad="38100" dist="38100" dir="2700000" algn="tl">
                  <a:srgbClr val="000000">
                    <a:alpha val="43137"/>
                  </a:srgbClr>
                </a:outerShdw>
              </a:effectLst>
            </a:endParaRPr>
          </a:p>
        </p:txBody>
      </p:sp>
      <p:sp>
        <p:nvSpPr>
          <p:cNvPr id="14340" name="矩形 2"/>
          <p:cNvSpPr>
            <a:spLocks noChangeArrowheads="1"/>
          </p:cNvSpPr>
          <p:nvPr/>
        </p:nvSpPr>
        <p:spPr bwMode="auto">
          <a:xfrm>
            <a:off x="539552" y="1409877"/>
            <a:ext cx="7632749" cy="1291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dirty="0"/>
              <a:t>根据使用的推荐算法，将推荐系统方法分为：</a:t>
            </a:r>
            <a:r>
              <a:rPr lang="zh-CN" altLang="en-US" b="1" dirty="0"/>
              <a:t>基于内容过滤的推荐、基于协同过滤的推荐、基于深度学习的推荐、基于情感分析的推荐、基于上下文的推荐算法</a:t>
            </a:r>
            <a:r>
              <a:rPr lang="zh-CN" altLang="en-US" dirty="0"/>
              <a:t>。</a:t>
            </a:r>
            <a:endParaRPr lang="zh-CN" altLang="en-US" sz="2000" dirty="0"/>
          </a:p>
        </p:txBody>
      </p:sp>
      <p:grpSp>
        <p:nvGrpSpPr>
          <p:cNvPr id="47" name="组合 46"/>
          <p:cNvGrpSpPr/>
          <p:nvPr/>
        </p:nvGrpSpPr>
        <p:grpSpPr>
          <a:xfrm>
            <a:off x="827584" y="2853476"/>
            <a:ext cx="5126383" cy="2495494"/>
            <a:chOff x="3167315" y="3391223"/>
            <a:chExt cx="5126383" cy="2495494"/>
          </a:xfrm>
        </p:grpSpPr>
        <p:sp>
          <p:nvSpPr>
            <p:cNvPr id="2" name="矩形 1"/>
            <p:cNvSpPr/>
            <p:nvPr/>
          </p:nvSpPr>
          <p:spPr>
            <a:xfrm>
              <a:off x="3167315" y="4797177"/>
              <a:ext cx="1296144" cy="7299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推荐算法</a:t>
              </a:r>
              <a:endParaRPr lang="zh-CN" altLang="en-US" dirty="0">
                <a:solidFill>
                  <a:schemeClr val="tx1"/>
                </a:solidFill>
              </a:endParaRPr>
            </a:p>
          </p:txBody>
        </p:sp>
        <p:sp>
          <p:nvSpPr>
            <p:cNvPr id="11" name="矩形 10"/>
            <p:cNvSpPr/>
            <p:nvPr/>
          </p:nvSpPr>
          <p:spPr>
            <a:xfrm>
              <a:off x="5341370" y="3391223"/>
              <a:ext cx="2952328" cy="4323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基于内容过滤的推荐</a:t>
              </a:r>
              <a:endParaRPr lang="zh-CN" altLang="en-US" dirty="0">
                <a:solidFill>
                  <a:schemeClr val="tx1"/>
                </a:solidFill>
              </a:endParaRPr>
            </a:p>
          </p:txBody>
        </p:sp>
        <p:sp>
          <p:nvSpPr>
            <p:cNvPr id="12" name="矩形 11"/>
            <p:cNvSpPr/>
            <p:nvPr/>
          </p:nvSpPr>
          <p:spPr>
            <a:xfrm>
              <a:off x="5341370" y="4058946"/>
              <a:ext cx="2952328" cy="4323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基于协同过滤的推荐</a:t>
              </a:r>
              <a:endParaRPr lang="zh-CN" altLang="en-US" dirty="0">
                <a:solidFill>
                  <a:schemeClr val="tx1"/>
                </a:solidFill>
              </a:endParaRPr>
            </a:p>
          </p:txBody>
        </p:sp>
        <p:sp>
          <p:nvSpPr>
            <p:cNvPr id="13" name="矩形 12"/>
            <p:cNvSpPr/>
            <p:nvPr/>
          </p:nvSpPr>
          <p:spPr>
            <a:xfrm>
              <a:off x="5341370" y="4743735"/>
              <a:ext cx="2952328" cy="4323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基于深度学习的推荐</a:t>
              </a:r>
              <a:endParaRPr lang="zh-CN" altLang="en-US" dirty="0">
                <a:solidFill>
                  <a:schemeClr val="tx1"/>
                </a:solidFill>
              </a:endParaRPr>
            </a:p>
          </p:txBody>
        </p:sp>
        <p:sp>
          <p:nvSpPr>
            <p:cNvPr id="14" name="矩形 13"/>
            <p:cNvSpPr/>
            <p:nvPr/>
          </p:nvSpPr>
          <p:spPr>
            <a:xfrm>
              <a:off x="5341370" y="5454392"/>
              <a:ext cx="2952328" cy="4323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基于情感分析的推荐</a:t>
              </a:r>
              <a:endParaRPr lang="zh-CN" altLang="en-US" dirty="0">
                <a:solidFill>
                  <a:schemeClr val="tx1"/>
                </a:solidFill>
              </a:endParaRPr>
            </a:p>
          </p:txBody>
        </p:sp>
        <p:cxnSp>
          <p:nvCxnSpPr>
            <p:cNvPr id="25" name="直接连接符 4"/>
            <p:cNvCxnSpPr>
              <a:stCxn id="2" idx="3"/>
              <a:endCxn id="13" idx="1"/>
            </p:cNvCxnSpPr>
            <p:nvPr/>
          </p:nvCxnSpPr>
          <p:spPr>
            <a:xfrm flipV="1">
              <a:off x="4463459" y="4959898"/>
              <a:ext cx="877911" cy="202266"/>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4"/>
            <p:cNvCxnSpPr>
              <a:stCxn id="2" idx="3"/>
              <a:endCxn id="14" idx="1"/>
            </p:cNvCxnSpPr>
            <p:nvPr/>
          </p:nvCxnSpPr>
          <p:spPr>
            <a:xfrm>
              <a:off x="4463459" y="5162164"/>
              <a:ext cx="877911" cy="508391"/>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4"/>
            <p:cNvCxnSpPr>
              <a:stCxn id="2" idx="3"/>
              <a:endCxn id="11" idx="1"/>
            </p:cNvCxnSpPr>
            <p:nvPr/>
          </p:nvCxnSpPr>
          <p:spPr>
            <a:xfrm flipV="1">
              <a:off x="4463459" y="3607386"/>
              <a:ext cx="877911" cy="155477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 name="直接连接符 4"/>
          <p:cNvCxnSpPr>
            <a:stCxn id="2" idx="3"/>
            <a:endCxn id="12" idx="1"/>
          </p:cNvCxnSpPr>
          <p:nvPr/>
        </p:nvCxnSpPr>
        <p:spPr>
          <a:xfrm flipV="1">
            <a:off x="2123728" y="3737362"/>
            <a:ext cx="877911" cy="887055"/>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001639" y="5660762"/>
            <a:ext cx="2952328" cy="4323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基于上下文的推荐</a:t>
            </a:r>
            <a:endParaRPr lang="zh-CN" altLang="en-US" dirty="0">
              <a:solidFill>
                <a:schemeClr val="tx1"/>
              </a:solidFill>
            </a:endParaRPr>
          </a:p>
        </p:txBody>
      </p:sp>
      <p:cxnSp>
        <p:nvCxnSpPr>
          <p:cNvPr id="30" name="直接连接符 4"/>
          <p:cNvCxnSpPr>
            <a:stCxn id="2" idx="3"/>
            <a:endCxn id="29" idx="1"/>
          </p:cNvCxnSpPr>
          <p:nvPr/>
        </p:nvCxnSpPr>
        <p:spPr>
          <a:xfrm>
            <a:off x="2123728" y="4624417"/>
            <a:ext cx="877911" cy="125250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推荐系统的定义和分类</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338"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01F6EDF-41F1-4C53-B2C2-7BB43C72307C}"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zh-CN" altLang="en-US" sz="2600" b="1" dirty="0">
                <a:solidFill>
                  <a:schemeClr val="bg1"/>
                </a:solidFill>
                <a:ea typeface="楷体_GB2312" panose="02010609030101010101" pitchFamily="49" charset="-122"/>
              </a:rPr>
              <a:t>基于内容过滤的推荐</a:t>
            </a:r>
            <a:endParaRPr lang="zh-CN" altLang="en-US" sz="2600" b="1" dirty="0">
              <a:solidFill>
                <a:schemeClr val="bg1"/>
              </a:solidFill>
              <a:ea typeface="楷体_GB2312" panose="02010609030101010101" pitchFamily="49" charset="-122"/>
            </a:endParaRPr>
          </a:p>
        </p:txBody>
      </p:sp>
      <p:sp>
        <p:nvSpPr>
          <p:cNvPr id="5" name="文本框 4"/>
          <p:cNvSpPr txBox="1"/>
          <p:nvPr/>
        </p:nvSpPr>
        <p:spPr>
          <a:xfrm>
            <a:off x="462846" y="1679575"/>
            <a:ext cx="7056784" cy="4247317"/>
          </a:xfrm>
          <a:prstGeom prst="rect">
            <a:avLst/>
          </a:prstGeom>
          <a:noFill/>
        </p:spPr>
        <p:txBody>
          <a:bodyPr wrap="square">
            <a:spAutoFit/>
          </a:bodyPr>
          <a:lstStyle/>
          <a:p>
            <a:r>
              <a:rPr lang="zh-CN" altLang="en-US" b="1" dirty="0"/>
              <a:t>基于内容过滤的推荐</a:t>
            </a:r>
            <a:endParaRPr lang="en-US" altLang="zh-CN" b="1" dirty="0"/>
          </a:p>
          <a:p>
            <a:endParaRPr lang="en-US" altLang="zh-CN" b="1" dirty="0"/>
          </a:p>
          <a:p>
            <a:pPr marL="285750" indent="-285750">
              <a:buFont typeface="Wingdings" panose="05000000000000000000" pitchFamily="2" charset="2"/>
              <a:buChar char="l"/>
            </a:pPr>
            <a:r>
              <a:rPr lang="zh-CN" altLang="en-US" dirty="0"/>
              <a:t>原理</a:t>
            </a:r>
            <a:r>
              <a:rPr lang="en-US" altLang="zh-CN" dirty="0"/>
              <a:t>: </a:t>
            </a:r>
            <a:r>
              <a:rPr lang="zh-CN" altLang="en-US" dirty="0"/>
              <a:t>根据用户的历史行为（如评分、点击、浏览等）分析用户的兴趣，通过项目的内容特征（如文本描述、关键词、类型等）推荐与用户喜欢的项目相似的项目。</a:t>
            </a:r>
            <a:endParaRPr lang="en-US" altLang="zh-CN" dirty="0"/>
          </a:p>
          <a:p>
            <a:pPr marL="285750" indent="-285750">
              <a:buFont typeface="Wingdings" panose="05000000000000000000" pitchFamily="2" charset="2"/>
              <a:buChar char="l"/>
            </a:pPr>
            <a:r>
              <a:rPr lang="zh-CN" altLang="en-US" dirty="0"/>
              <a:t>常用方法</a:t>
            </a:r>
            <a:r>
              <a:rPr lang="en-US" altLang="zh-CN" dirty="0"/>
              <a:t>:</a:t>
            </a:r>
            <a:endParaRPr lang="en-US" altLang="zh-CN" dirty="0"/>
          </a:p>
          <a:p>
            <a:pPr marL="285750" indent="-285750">
              <a:buFont typeface="Arial" panose="020B0604020202020204" pitchFamily="34" charset="0"/>
              <a:buChar char="•"/>
            </a:pPr>
            <a:r>
              <a:rPr lang="en-US" altLang="zh-CN" dirty="0"/>
              <a:t>TF-IDF</a:t>
            </a:r>
            <a:r>
              <a:rPr lang="zh-CN" altLang="en-US" dirty="0"/>
              <a:t>（</a:t>
            </a:r>
            <a:r>
              <a:rPr lang="en-US" altLang="zh-CN" dirty="0"/>
              <a:t>term frequency–inverse document frequency</a:t>
            </a:r>
            <a:r>
              <a:rPr lang="zh-CN" altLang="en-US" dirty="0"/>
              <a:t>，词频</a:t>
            </a:r>
            <a:r>
              <a:rPr lang="en-US" altLang="zh-CN" dirty="0"/>
              <a:t>-</a:t>
            </a:r>
            <a:r>
              <a:rPr lang="zh-CN" altLang="en-US" dirty="0"/>
              <a:t>逆文档频率）</a:t>
            </a:r>
            <a:r>
              <a:rPr lang="en-US" altLang="zh-CN" dirty="0"/>
              <a:t>: </a:t>
            </a:r>
            <a:r>
              <a:rPr lang="zh-CN" altLang="en-US" dirty="0"/>
              <a:t>通过关键词的重要性来表示项目的特征。</a:t>
            </a:r>
            <a:endParaRPr lang="en-US" altLang="zh-CN" dirty="0"/>
          </a:p>
          <a:p>
            <a:pPr marL="285750" indent="-285750">
              <a:buFont typeface="Arial" panose="020B0604020202020204" pitchFamily="34" charset="0"/>
              <a:buChar char="•"/>
            </a:pPr>
            <a:r>
              <a:rPr lang="zh-CN" altLang="en-US" dirty="0"/>
              <a:t>余弦相似度（</a:t>
            </a:r>
            <a:r>
              <a:rPr lang="en-US" altLang="zh-CN" dirty="0"/>
              <a:t>Cosine Similarity</a:t>
            </a:r>
            <a:r>
              <a:rPr lang="zh-CN" altLang="en-US" dirty="0"/>
              <a:t>）</a:t>
            </a:r>
            <a:r>
              <a:rPr lang="en-US" altLang="zh-CN" dirty="0"/>
              <a:t>: </a:t>
            </a:r>
            <a:r>
              <a:rPr lang="zh-CN" altLang="en-US" dirty="0"/>
              <a:t>计算用户兴趣与项目内容特征的相似度。</a:t>
            </a:r>
            <a:endParaRPr lang="en-US" altLang="zh-CN" dirty="0"/>
          </a:p>
          <a:p>
            <a:pPr marL="285750" indent="-285750">
              <a:buFont typeface="Arial" panose="020B0604020202020204" pitchFamily="34" charset="0"/>
              <a:buChar char="•"/>
            </a:pPr>
            <a:r>
              <a:rPr lang="zh-CN" altLang="en-US" dirty="0"/>
              <a:t>基于向量空间模型（</a:t>
            </a:r>
            <a:r>
              <a:rPr lang="en-US" altLang="zh-CN" dirty="0"/>
              <a:t>Vector Space Model</a:t>
            </a:r>
            <a:r>
              <a:rPr lang="zh-CN" altLang="en-US" dirty="0"/>
              <a:t>）</a:t>
            </a:r>
            <a:r>
              <a:rPr lang="en-US" altLang="zh-CN" dirty="0"/>
              <a:t>: </a:t>
            </a:r>
            <a:r>
              <a:rPr lang="zh-CN" altLang="en-US" dirty="0"/>
              <a:t>将项目表示为特征向量，通过向量之间的相似度进行推荐。</a:t>
            </a:r>
            <a:endParaRPr lang="en-US" altLang="zh-CN" dirty="0"/>
          </a:p>
          <a:p>
            <a:pPr marL="285750" indent="-285750">
              <a:buFont typeface="Wingdings" panose="05000000000000000000" pitchFamily="2" charset="2"/>
              <a:buChar char="l"/>
            </a:pPr>
            <a:r>
              <a:rPr lang="zh-CN" altLang="en-US" dirty="0"/>
              <a:t>优点</a:t>
            </a:r>
            <a:r>
              <a:rPr lang="en-US" altLang="zh-CN" dirty="0"/>
              <a:t>: </a:t>
            </a:r>
            <a:r>
              <a:rPr lang="zh-CN" altLang="en-US" dirty="0"/>
              <a:t>可以针对每个用户个性化推荐，不依赖其他用户的数据。</a:t>
            </a:r>
            <a:endParaRPr lang="en-US" altLang="zh-CN" dirty="0"/>
          </a:p>
          <a:p>
            <a:pPr marL="285750" indent="-285750">
              <a:buFont typeface="Wingdings" panose="05000000000000000000" pitchFamily="2" charset="2"/>
              <a:buChar char="l"/>
            </a:pPr>
            <a:r>
              <a:rPr lang="zh-CN" altLang="en-US" dirty="0"/>
              <a:t>缺点</a:t>
            </a:r>
            <a:r>
              <a:rPr lang="en-US" altLang="zh-CN" dirty="0"/>
              <a:t>: </a:t>
            </a:r>
            <a:r>
              <a:rPr lang="zh-CN" altLang="en-US" dirty="0"/>
              <a:t>兴趣局限问题（用户只会收到相似的推荐），难以处理多样化兴趣。</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推荐系统的定义和分类</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338"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01F6EDF-41F1-4C53-B2C2-7BB43C72307C}"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zh-CN" altLang="en-US" sz="2600" b="1" dirty="0">
                <a:solidFill>
                  <a:schemeClr val="bg1"/>
                </a:solidFill>
                <a:ea typeface="楷体_GB2312" panose="02010609030101010101" pitchFamily="49" charset="-122"/>
              </a:rPr>
              <a:t>基于协同过滤的推荐</a:t>
            </a:r>
            <a:endParaRPr lang="zh-CN" altLang="en-US" sz="2600" b="1" dirty="0">
              <a:solidFill>
                <a:schemeClr val="bg1"/>
              </a:solidFill>
              <a:ea typeface="楷体_GB2312" panose="02010609030101010101" pitchFamily="49" charset="-122"/>
            </a:endParaRPr>
          </a:p>
        </p:txBody>
      </p:sp>
      <p:sp>
        <p:nvSpPr>
          <p:cNvPr id="5" name="文本框 4"/>
          <p:cNvSpPr txBox="1"/>
          <p:nvPr/>
        </p:nvSpPr>
        <p:spPr>
          <a:xfrm>
            <a:off x="462846" y="1679575"/>
            <a:ext cx="7056784" cy="4524315"/>
          </a:xfrm>
          <a:prstGeom prst="rect">
            <a:avLst/>
          </a:prstGeom>
          <a:noFill/>
        </p:spPr>
        <p:txBody>
          <a:bodyPr wrap="square">
            <a:spAutoFit/>
          </a:bodyPr>
          <a:lstStyle/>
          <a:p>
            <a:r>
              <a:rPr lang="zh-CN" altLang="en-US" b="1" dirty="0"/>
              <a:t>基于协同过滤的推荐</a:t>
            </a:r>
            <a:endParaRPr lang="en-US" altLang="zh-CN" b="1" dirty="0"/>
          </a:p>
          <a:p>
            <a:endParaRPr lang="en-US" altLang="zh-CN" b="1" dirty="0"/>
          </a:p>
          <a:p>
            <a:pPr marL="285750" indent="-285750">
              <a:buFont typeface="Wingdings" panose="05000000000000000000" pitchFamily="2" charset="2"/>
              <a:buChar char="l"/>
            </a:pPr>
            <a:r>
              <a:rPr lang="zh-CN" altLang="en-US" dirty="0"/>
              <a:t>原理</a:t>
            </a:r>
            <a:r>
              <a:rPr lang="en-US" altLang="zh-CN" dirty="0"/>
              <a:t>: </a:t>
            </a:r>
            <a:r>
              <a:rPr lang="zh-CN" altLang="en-US" dirty="0"/>
              <a:t>协同过滤是通过分析用户与项目的交互行为（如评分、点击、购买等）来进行推荐，而不是依赖项目本身的特征。</a:t>
            </a:r>
            <a:endParaRPr lang="en-US" altLang="zh-CN" dirty="0"/>
          </a:p>
          <a:p>
            <a:pPr marL="285750" indent="-285750">
              <a:buFont typeface="Wingdings" panose="05000000000000000000" pitchFamily="2" charset="2"/>
              <a:buChar char="l"/>
            </a:pPr>
            <a:r>
              <a:rPr lang="zh-CN" altLang="en-US" dirty="0"/>
              <a:t>分类</a:t>
            </a:r>
            <a:r>
              <a:rPr lang="en-US" altLang="zh-CN" dirty="0"/>
              <a:t>:</a:t>
            </a:r>
            <a:endParaRPr lang="en-US" altLang="zh-CN" dirty="0"/>
          </a:p>
          <a:p>
            <a:pPr marL="285750" indent="-285750">
              <a:buFont typeface="Arial" panose="020B0604020202020204" pitchFamily="34" charset="0"/>
              <a:buChar char="•"/>
            </a:pPr>
            <a:r>
              <a:rPr lang="zh-CN" altLang="en-US" dirty="0"/>
              <a:t>基于用户的协同过滤（</a:t>
            </a:r>
            <a:r>
              <a:rPr lang="en-US" altLang="zh-CN" dirty="0"/>
              <a:t>User-based Collaborative Filtering</a:t>
            </a:r>
            <a:r>
              <a:rPr lang="zh-CN" altLang="en-US" dirty="0"/>
              <a:t>）</a:t>
            </a:r>
            <a:r>
              <a:rPr lang="en-US" altLang="zh-CN" dirty="0"/>
              <a:t>: </a:t>
            </a:r>
            <a:r>
              <a:rPr lang="zh-CN" altLang="en-US" dirty="0"/>
              <a:t>根据相似用户的行为进行推荐。假设喜欢同样内容的用户会对类似项目感兴趣。</a:t>
            </a:r>
            <a:endParaRPr lang="en-US" altLang="zh-CN" dirty="0"/>
          </a:p>
          <a:p>
            <a:pPr marL="285750" indent="-285750">
              <a:buFont typeface="Arial" panose="020B0604020202020204" pitchFamily="34" charset="0"/>
              <a:buChar char="•"/>
            </a:pPr>
            <a:r>
              <a:rPr lang="zh-CN" altLang="en-US" dirty="0"/>
              <a:t>基于项目的协同过滤（</a:t>
            </a:r>
            <a:r>
              <a:rPr lang="en-US" altLang="zh-CN" dirty="0"/>
              <a:t>Item-based Collaborative Filtering</a:t>
            </a:r>
            <a:r>
              <a:rPr lang="zh-CN" altLang="en-US" dirty="0"/>
              <a:t>）</a:t>
            </a:r>
            <a:r>
              <a:rPr lang="en-US" altLang="zh-CN" dirty="0"/>
              <a:t>: </a:t>
            </a:r>
            <a:r>
              <a:rPr lang="zh-CN" altLang="en-US" dirty="0"/>
              <a:t>根据用户对项目的相似度进行推荐。假设用户会喜欢与他们过去喜欢的项目相似的项目。</a:t>
            </a:r>
            <a:endParaRPr lang="en-US" altLang="zh-CN" dirty="0"/>
          </a:p>
          <a:p>
            <a:pPr marL="285750" indent="-285750">
              <a:buFont typeface="Arial" panose="020B0604020202020204" pitchFamily="34" charset="0"/>
              <a:buChar char="•"/>
            </a:pPr>
            <a:r>
              <a:rPr lang="zh-CN" altLang="en-US" dirty="0"/>
              <a:t>矩阵分解（</a:t>
            </a:r>
            <a:r>
              <a:rPr lang="en-US" altLang="zh-CN" dirty="0"/>
              <a:t>Matrix Factorization</a:t>
            </a:r>
            <a:r>
              <a:rPr lang="zh-CN" altLang="en-US" dirty="0"/>
              <a:t>）</a:t>
            </a:r>
            <a:r>
              <a:rPr lang="en-US" altLang="zh-CN" dirty="0"/>
              <a:t>: </a:t>
            </a:r>
            <a:r>
              <a:rPr lang="zh-CN" altLang="en-US" dirty="0"/>
              <a:t>将用户</a:t>
            </a:r>
            <a:r>
              <a:rPr lang="en-US" altLang="zh-CN" dirty="0"/>
              <a:t>-</a:t>
            </a:r>
            <a:r>
              <a:rPr lang="zh-CN" altLang="en-US" dirty="0"/>
              <a:t>项目交互矩阵进行分解，得到用户和项目的隐式特征向量，利用这些特征向量进行推荐（如奇异值分解、交替最小二乘等）。</a:t>
            </a:r>
            <a:endParaRPr lang="en-US" altLang="zh-CN" dirty="0"/>
          </a:p>
          <a:p>
            <a:pPr marL="285750" indent="-285750">
              <a:buFont typeface="Wingdings" panose="05000000000000000000" pitchFamily="2" charset="2"/>
              <a:buChar char="l"/>
            </a:pPr>
            <a:r>
              <a:rPr lang="zh-CN" altLang="en-US" dirty="0"/>
              <a:t>优点</a:t>
            </a:r>
            <a:r>
              <a:rPr lang="en-US" altLang="zh-CN" dirty="0"/>
              <a:t>: </a:t>
            </a:r>
            <a:r>
              <a:rPr lang="zh-CN" altLang="en-US" dirty="0"/>
              <a:t>能够捕捉用户的潜在兴趣，不需要详细的项目特征信息。</a:t>
            </a:r>
            <a:endParaRPr lang="en-US" altLang="zh-CN" dirty="0"/>
          </a:p>
          <a:p>
            <a:pPr marL="285750" indent="-285750">
              <a:buFont typeface="Wingdings" panose="05000000000000000000" pitchFamily="2" charset="2"/>
              <a:buChar char="l"/>
            </a:pPr>
            <a:r>
              <a:rPr lang="zh-CN" altLang="en-US" dirty="0"/>
              <a:t>缺点</a:t>
            </a:r>
            <a:r>
              <a:rPr lang="en-US" altLang="zh-CN" dirty="0"/>
              <a:t>: </a:t>
            </a:r>
            <a:r>
              <a:rPr lang="zh-CN" altLang="en-US" dirty="0"/>
              <a:t>冷启动问题（新用户、新项目），数据稀疏性问题。</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推荐系统的定义和分类</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338"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01F6EDF-41F1-4C53-B2C2-7BB43C72307C}"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zh-CN" altLang="en-US" sz="2600" b="1" dirty="0">
                <a:solidFill>
                  <a:schemeClr val="bg1"/>
                </a:solidFill>
                <a:ea typeface="楷体_GB2312" panose="02010609030101010101" pitchFamily="49" charset="-122"/>
              </a:rPr>
              <a:t>基于深度学习的推荐</a:t>
            </a:r>
            <a:endParaRPr lang="zh-CN" altLang="en-US" sz="2600" b="1" dirty="0">
              <a:solidFill>
                <a:schemeClr val="bg1"/>
              </a:solidFill>
              <a:ea typeface="楷体_GB2312" panose="02010609030101010101" pitchFamily="49" charset="-122"/>
            </a:endParaRPr>
          </a:p>
        </p:txBody>
      </p:sp>
      <p:sp>
        <p:nvSpPr>
          <p:cNvPr id="5" name="文本框 4"/>
          <p:cNvSpPr txBox="1"/>
          <p:nvPr/>
        </p:nvSpPr>
        <p:spPr>
          <a:xfrm>
            <a:off x="462846" y="1679575"/>
            <a:ext cx="7056784" cy="4247317"/>
          </a:xfrm>
          <a:prstGeom prst="rect">
            <a:avLst/>
          </a:prstGeom>
          <a:noFill/>
        </p:spPr>
        <p:txBody>
          <a:bodyPr wrap="square">
            <a:spAutoFit/>
          </a:bodyPr>
          <a:lstStyle/>
          <a:p>
            <a:r>
              <a:rPr lang="zh-CN" altLang="en-US" b="1" dirty="0"/>
              <a:t>基于深度学习的推荐</a:t>
            </a:r>
            <a:endParaRPr lang="en-US" altLang="zh-CN" b="1" dirty="0"/>
          </a:p>
          <a:p>
            <a:endParaRPr lang="en-US" altLang="zh-CN" b="1" dirty="0"/>
          </a:p>
          <a:p>
            <a:pPr marL="285750" indent="-285750">
              <a:buFont typeface="Wingdings" panose="05000000000000000000" pitchFamily="2" charset="2"/>
              <a:buChar char="l"/>
            </a:pPr>
            <a:r>
              <a:rPr lang="zh-CN" altLang="en-US" dirty="0"/>
              <a:t>原理</a:t>
            </a:r>
            <a:r>
              <a:rPr lang="en-US" altLang="zh-CN" dirty="0"/>
              <a:t>: </a:t>
            </a:r>
            <a:r>
              <a:rPr lang="zh-CN" altLang="en-US" dirty="0"/>
              <a:t>使用深度学习模型对用户和项目的特征进行表示学习，通过复杂的非线性模型进行个性化推荐。</a:t>
            </a:r>
            <a:endParaRPr lang="en-US" altLang="zh-CN" dirty="0"/>
          </a:p>
          <a:p>
            <a:pPr marL="285750" indent="-285750">
              <a:buFont typeface="Wingdings" panose="05000000000000000000" pitchFamily="2" charset="2"/>
              <a:buChar char="l"/>
            </a:pPr>
            <a:r>
              <a:rPr lang="zh-CN" altLang="en-US" dirty="0"/>
              <a:t>常用模型</a:t>
            </a:r>
            <a:r>
              <a:rPr lang="en-US" altLang="zh-CN" dirty="0"/>
              <a:t>:</a:t>
            </a:r>
            <a:endParaRPr lang="en-US" altLang="zh-CN" dirty="0"/>
          </a:p>
          <a:p>
            <a:pPr marL="285750" indent="-285750">
              <a:buFont typeface="Arial" panose="020B0604020202020204" pitchFamily="34" charset="0"/>
              <a:buChar char="•"/>
            </a:pPr>
            <a:r>
              <a:rPr lang="zh-CN" altLang="en-US" dirty="0"/>
              <a:t>神经协同过滤（</a:t>
            </a:r>
            <a:r>
              <a:rPr lang="en-US" altLang="zh-CN" dirty="0"/>
              <a:t>Neural Collaborative Filtering, NCF</a:t>
            </a:r>
            <a:r>
              <a:rPr lang="zh-CN" altLang="en-US" dirty="0"/>
              <a:t>）</a:t>
            </a:r>
            <a:r>
              <a:rPr lang="en-US" altLang="zh-CN" dirty="0"/>
              <a:t>: </a:t>
            </a:r>
            <a:r>
              <a:rPr lang="zh-CN" altLang="en-US" dirty="0"/>
              <a:t>用神经网络来学习用户和项目的交互特征。</a:t>
            </a:r>
            <a:endParaRPr lang="en-US" altLang="zh-CN" dirty="0"/>
          </a:p>
          <a:p>
            <a:pPr marL="285750" indent="-285750">
              <a:buFont typeface="Arial" panose="020B0604020202020204" pitchFamily="34" charset="0"/>
              <a:buChar char="•"/>
            </a:pPr>
            <a:r>
              <a:rPr lang="zh-CN" altLang="en-US" dirty="0"/>
              <a:t>卷积神经网络（</a:t>
            </a:r>
            <a:r>
              <a:rPr lang="en-US" altLang="zh-CN" dirty="0"/>
              <a:t>Convolutional Neural Networks, CNN</a:t>
            </a:r>
            <a:r>
              <a:rPr lang="zh-CN" altLang="en-US" dirty="0"/>
              <a:t>）</a:t>
            </a:r>
            <a:r>
              <a:rPr lang="en-US" altLang="zh-CN" dirty="0"/>
              <a:t>: </a:t>
            </a:r>
            <a:r>
              <a:rPr lang="zh-CN" altLang="en-US" dirty="0"/>
              <a:t>处理项目的图像、文本等内容信息，进行推荐。</a:t>
            </a:r>
            <a:endParaRPr lang="en-US" altLang="zh-CN" dirty="0"/>
          </a:p>
          <a:p>
            <a:pPr marL="285750" indent="-285750">
              <a:buFont typeface="Arial" panose="020B0604020202020204" pitchFamily="34" charset="0"/>
              <a:buChar char="•"/>
            </a:pPr>
            <a:r>
              <a:rPr lang="zh-CN" altLang="en-US" dirty="0"/>
              <a:t>循环神经网络（</a:t>
            </a:r>
            <a:r>
              <a:rPr lang="en-US" altLang="zh-CN" dirty="0"/>
              <a:t>Recurrent Neural Network, RNN</a:t>
            </a:r>
            <a:r>
              <a:rPr lang="zh-CN" altLang="en-US" dirty="0"/>
              <a:t>）</a:t>
            </a:r>
            <a:r>
              <a:rPr lang="en-US" altLang="zh-CN" dirty="0"/>
              <a:t>: </a:t>
            </a:r>
            <a:r>
              <a:rPr lang="zh-CN" altLang="en-US" dirty="0"/>
              <a:t>处理用户的时序行为（如浏览、点击历史），捕捉行为的时间依赖关系。</a:t>
            </a:r>
            <a:endParaRPr lang="en-US" altLang="zh-CN" dirty="0"/>
          </a:p>
          <a:p>
            <a:pPr marL="285750" indent="-285750">
              <a:buFont typeface="Arial" panose="020B0604020202020204" pitchFamily="34" charset="0"/>
              <a:buChar char="•"/>
            </a:pPr>
            <a:r>
              <a:rPr lang="en-US" altLang="zh-CN" dirty="0"/>
              <a:t>Transformer: </a:t>
            </a:r>
            <a:r>
              <a:rPr lang="zh-CN" altLang="en-US" dirty="0"/>
              <a:t>基于注意力机制，处理复杂的用户</a:t>
            </a:r>
            <a:r>
              <a:rPr lang="en-US" altLang="zh-CN" dirty="0"/>
              <a:t>-</a:t>
            </a:r>
            <a:r>
              <a:rPr lang="zh-CN" altLang="en-US" dirty="0"/>
              <a:t>项目交互信息，推荐上下文相关的项目。</a:t>
            </a:r>
            <a:endParaRPr lang="en-US" altLang="zh-CN" dirty="0"/>
          </a:p>
          <a:p>
            <a:pPr marL="285750" indent="-285750">
              <a:buFont typeface="Wingdings" panose="05000000000000000000" pitchFamily="2" charset="2"/>
              <a:buChar char="l"/>
            </a:pPr>
            <a:r>
              <a:rPr lang="zh-CN" altLang="en-US" dirty="0"/>
              <a:t>优点</a:t>
            </a:r>
            <a:r>
              <a:rPr lang="en-US" altLang="zh-CN" dirty="0"/>
              <a:t>: </a:t>
            </a:r>
            <a:r>
              <a:rPr lang="zh-CN" altLang="en-US" dirty="0"/>
              <a:t>能够自动学习复杂的特征表示，捕捉用户的深层兴趣。</a:t>
            </a:r>
            <a:endParaRPr lang="en-US" altLang="zh-CN" dirty="0"/>
          </a:p>
          <a:p>
            <a:pPr marL="285750" indent="-285750">
              <a:buFont typeface="Wingdings" panose="05000000000000000000" pitchFamily="2" charset="2"/>
              <a:buChar char="l"/>
            </a:pPr>
            <a:r>
              <a:rPr lang="zh-CN" altLang="en-US" dirty="0"/>
              <a:t>缺点</a:t>
            </a:r>
            <a:r>
              <a:rPr lang="en-US" altLang="zh-CN" dirty="0"/>
              <a:t>: </a:t>
            </a:r>
            <a:r>
              <a:rPr lang="zh-CN" altLang="en-US" dirty="0"/>
              <a:t>需要大量训练数据和计算资源，模型较为复杂。</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推荐系统的定义和分类</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338"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01F6EDF-41F1-4C53-B2C2-7BB43C72307C}"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zh-CN" altLang="en-US" sz="2600" b="1" dirty="0">
                <a:solidFill>
                  <a:schemeClr val="bg1"/>
                </a:solidFill>
                <a:ea typeface="楷体_GB2312" panose="02010609030101010101" pitchFamily="49" charset="-122"/>
              </a:rPr>
              <a:t>基于情感分析的推荐</a:t>
            </a:r>
            <a:endParaRPr lang="zh-CN" altLang="en-US" sz="2600" b="1" dirty="0">
              <a:solidFill>
                <a:schemeClr val="bg1"/>
              </a:solidFill>
              <a:ea typeface="楷体_GB2312" panose="02010609030101010101" pitchFamily="49" charset="-122"/>
            </a:endParaRPr>
          </a:p>
        </p:txBody>
      </p:sp>
      <p:sp>
        <p:nvSpPr>
          <p:cNvPr id="5" name="文本框 4"/>
          <p:cNvSpPr txBox="1"/>
          <p:nvPr/>
        </p:nvSpPr>
        <p:spPr>
          <a:xfrm>
            <a:off x="462846" y="1679575"/>
            <a:ext cx="7056784" cy="3139321"/>
          </a:xfrm>
          <a:prstGeom prst="rect">
            <a:avLst/>
          </a:prstGeom>
          <a:noFill/>
        </p:spPr>
        <p:txBody>
          <a:bodyPr wrap="square">
            <a:spAutoFit/>
          </a:bodyPr>
          <a:lstStyle/>
          <a:p>
            <a:r>
              <a:rPr lang="zh-CN" altLang="en-US" b="1" dirty="0"/>
              <a:t>基于情感分析的推荐</a:t>
            </a:r>
            <a:endParaRPr lang="en-US" altLang="zh-CN" b="1" dirty="0"/>
          </a:p>
          <a:p>
            <a:endParaRPr lang="en-US" altLang="zh-CN" b="1" dirty="0"/>
          </a:p>
          <a:p>
            <a:pPr marL="285750" indent="-285750">
              <a:buFont typeface="Wingdings" panose="05000000000000000000" pitchFamily="2" charset="2"/>
              <a:buChar char="l"/>
            </a:pPr>
            <a:r>
              <a:rPr lang="zh-CN" altLang="en-US" dirty="0"/>
              <a:t>原理</a:t>
            </a:r>
            <a:r>
              <a:rPr lang="en-US" altLang="zh-CN" dirty="0"/>
              <a:t>: </a:t>
            </a:r>
            <a:r>
              <a:rPr lang="zh-CN" altLang="en-US" dirty="0"/>
              <a:t>通过分析用户的情感状态（如通过评论、社交媒体发言等），为用户推荐符合其情感倾向的项目。</a:t>
            </a:r>
            <a:endParaRPr lang="en-US" altLang="zh-CN" dirty="0"/>
          </a:p>
          <a:p>
            <a:pPr marL="285750" indent="-285750">
              <a:buFont typeface="Wingdings" panose="05000000000000000000" pitchFamily="2" charset="2"/>
              <a:buChar char="l"/>
            </a:pPr>
            <a:r>
              <a:rPr lang="zh-CN" altLang="en-US" dirty="0"/>
              <a:t>常用方法</a:t>
            </a:r>
            <a:r>
              <a:rPr lang="en-US" altLang="zh-CN" dirty="0"/>
              <a:t>:</a:t>
            </a:r>
            <a:endParaRPr lang="en-US" altLang="zh-CN" dirty="0"/>
          </a:p>
          <a:p>
            <a:pPr marL="285750" indent="-285750">
              <a:buFont typeface="Arial" panose="020B0604020202020204" pitchFamily="34" charset="0"/>
              <a:buChar char="•"/>
            </a:pPr>
            <a:r>
              <a:rPr lang="zh-CN" altLang="en-US" dirty="0"/>
              <a:t>情感分类</a:t>
            </a:r>
            <a:r>
              <a:rPr lang="en-US" altLang="zh-CN" dirty="0"/>
              <a:t>: </a:t>
            </a:r>
            <a:r>
              <a:rPr lang="zh-CN" altLang="en-US" dirty="0"/>
              <a:t>将文本</a:t>
            </a:r>
            <a:r>
              <a:rPr lang="zh-CN" altLang="en-US"/>
              <a:t>评论、旅游景点评价等</a:t>
            </a:r>
            <a:r>
              <a:rPr lang="zh-CN" altLang="en-US" dirty="0"/>
              <a:t>进行情感分类，预测用户对不同情感文本的偏好。</a:t>
            </a:r>
            <a:endParaRPr lang="en-US" altLang="zh-CN" dirty="0"/>
          </a:p>
          <a:p>
            <a:pPr marL="285750" indent="-285750">
              <a:buFont typeface="Arial" panose="020B0604020202020204" pitchFamily="34" charset="0"/>
              <a:buChar char="•"/>
            </a:pPr>
            <a:r>
              <a:rPr lang="zh-CN" altLang="en-US" dirty="0"/>
              <a:t>情感增强推荐</a:t>
            </a:r>
            <a:r>
              <a:rPr lang="en-US" altLang="zh-CN" dirty="0"/>
              <a:t>: </a:t>
            </a:r>
            <a:r>
              <a:rPr lang="zh-CN" altLang="en-US" dirty="0"/>
              <a:t>将用户当前的情感信息融入到推荐过程中，提供个性化的推荐。</a:t>
            </a:r>
            <a:endParaRPr lang="en-US" altLang="zh-CN" dirty="0"/>
          </a:p>
          <a:p>
            <a:pPr marL="285750" indent="-285750">
              <a:buFont typeface="Wingdings" panose="05000000000000000000" pitchFamily="2" charset="2"/>
              <a:buChar char="l"/>
            </a:pPr>
            <a:r>
              <a:rPr lang="zh-CN" altLang="en-US" dirty="0"/>
              <a:t>优点</a:t>
            </a:r>
            <a:r>
              <a:rPr lang="en-US" altLang="zh-CN" dirty="0"/>
              <a:t>: </a:t>
            </a:r>
            <a:r>
              <a:rPr lang="zh-CN" altLang="en-US" dirty="0"/>
              <a:t>能够为用户提供更贴合情感需求的个性化推荐。</a:t>
            </a:r>
            <a:endParaRPr lang="en-US" altLang="zh-CN" dirty="0"/>
          </a:p>
          <a:p>
            <a:pPr marL="285750" indent="-285750">
              <a:buFont typeface="Wingdings" panose="05000000000000000000" pitchFamily="2" charset="2"/>
              <a:buChar char="l"/>
            </a:pPr>
            <a:r>
              <a:rPr lang="zh-CN" altLang="en-US" dirty="0"/>
              <a:t>缺点</a:t>
            </a:r>
            <a:r>
              <a:rPr lang="en-US" altLang="zh-CN" dirty="0"/>
              <a:t>: </a:t>
            </a:r>
            <a:r>
              <a:rPr lang="zh-CN" altLang="en-US" dirty="0"/>
              <a:t>情感分析的准确性影响推荐效果，依赖高质量的文本数据。</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软件课程设计</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338"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01F6EDF-41F1-4C53-B2C2-7BB43C72307C}"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zh-CN" altLang="en-US" sz="2600" b="1">
                <a:solidFill>
                  <a:schemeClr val="bg1"/>
                </a:solidFill>
                <a:ea typeface="楷体_GB2312" panose="02010609030101010101" pitchFamily="49" charset="-122"/>
              </a:rPr>
              <a:t>面向携程旅行的</a:t>
            </a:r>
            <a:r>
              <a:rPr lang="zh-CN" altLang="en-US" sz="2600" b="1" dirty="0">
                <a:solidFill>
                  <a:schemeClr val="bg1"/>
                </a:solidFill>
                <a:ea typeface="楷体_GB2312" panose="02010609030101010101" pitchFamily="49" charset="-122"/>
              </a:rPr>
              <a:t>可视化推荐系统设计与实现</a:t>
            </a:r>
            <a:endParaRPr lang="zh-CN" altLang="en-US" sz="2600" b="1" dirty="0">
              <a:solidFill>
                <a:schemeClr val="bg1"/>
              </a:solidFill>
              <a:ea typeface="楷体_GB2312" panose="02010609030101010101" pitchFamily="49" charset="-122"/>
            </a:endParaRPr>
          </a:p>
        </p:txBody>
      </p:sp>
      <p:sp>
        <p:nvSpPr>
          <p:cNvPr id="3" name="矩形 2"/>
          <p:cNvSpPr/>
          <p:nvPr/>
        </p:nvSpPr>
        <p:spPr>
          <a:xfrm>
            <a:off x="265968" y="4620325"/>
            <a:ext cx="8420832" cy="2031325"/>
          </a:xfrm>
          <a:prstGeom prst="rect">
            <a:avLst/>
          </a:prstGeom>
        </p:spPr>
        <p:txBody>
          <a:bodyPr wrap="square">
            <a:spAutoFit/>
          </a:bodyPr>
          <a:lstStyle/>
          <a:p>
            <a:r>
              <a:rPr lang="zh-CN" altLang="en-US" dirty="0">
                <a:cs typeface="Times New Roman" panose="02020603050405020304" pitchFamily="18" charset="0"/>
              </a:rPr>
              <a:t>（</a:t>
            </a:r>
            <a:r>
              <a:rPr lang="en-US" altLang="zh-CN" dirty="0">
                <a:cs typeface="Times New Roman" panose="02020603050405020304" pitchFamily="18" charset="0"/>
              </a:rPr>
              <a:t>2</a:t>
            </a:r>
            <a:r>
              <a:rPr lang="zh-CN" altLang="en-US" dirty="0">
                <a:cs typeface="Times New Roman" panose="02020603050405020304" pitchFamily="18" charset="0"/>
              </a:rPr>
              <a:t>）可视化与推荐系统</a:t>
            </a:r>
            <a:endParaRPr lang="en-US" altLang="zh-CN" dirty="0">
              <a:cs typeface="Times New Roman" panose="02020603050405020304" pitchFamily="18" charset="0"/>
            </a:endParaRPr>
          </a:p>
          <a:p>
            <a:pPr marL="285750" indent="-285750">
              <a:buFont typeface="Arial" panose="020B0604020202020204" pitchFamily="34" charset="0"/>
              <a:buChar char="•"/>
            </a:pPr>
            <a:r>
              <a:rPr lang="zh-CN" altLang="en-US"/>
              <a:t>使用爬虫爬取的景点数据进行分析，将分析的结果通过柱状图、词云图、地图等可视化图表进行可视化分析。</a:t>
            </a:r>
            <a:endParaRPr lang="en-US" altLang="zh-CN" dirty="0"/>
          </a:p>
          <a:p>
            <a:pPr marL="285750" indent="-285750">
              <a:buFont typeface="Arial" panose="020B0604020202020204" pitchFamily="34" charset="0"/>
              <a:buChar char="•"/>
            </a:pPr>
            <a:r>
              <a:rPr lang="zh-CN" altLang="en-US"/>
              <a:t>使用爬虫爬取的景点详细信息、用户评论数据等预处理，然后选定推荐算法建立推荐系统。建立推荐系统的方法可选择内容过滤（容易）、协同过滤（容易）、特征提取</a:t>
            </a:r>
            <a:r>
              <a:rPr lang="en-US" altLang="zh-CN"/>
              <a:t>+</a:t>
            </a:r>
            <a:r>
              <a:rPr lang="zh-CN" altLang="en-US"/>
              <a:t>余弦相似度（容易）、深度学习模型（较复杂）、基于图模型的推荐（较复杂）等，依据所选方法的难度对该课程设计的创新性进行评分。</a:t>
            </a:r>
            <a:endParaRPr lang="zh-CN" altLang="en-US" dirty="0"/>
          </a:p>
        </p:txBody>
      </p:sp>
      <p:grpSp>
        <p:nvGrpSpPr>
          <p:cNvPr id="9" name="组合 7"/>
          <p:cNvGrpSpPr/>
          <p:nvPr/>
        </p:nvGrpSpPr>
        <p:grpSpPr bwMode="auto">
          <a:xfrm>
            <a:off x="265968" y="1728172"/>
            <a:ext cx="4090008" cy="2302887"/>
            <a:chOff x="2073" y="8073"/>
            <a:chExt cx="6273" cy="3030"/>
          </a:xfrm>
        </p:grpSpPr>
        <p:sp>
          <p:nvSpPr>
            <p:cNvPr id="10" name="矩形 8"/>
            <p:cNvSpPr>
              <a:spLocks noChangeArrowheads="1"/>
            </p:cNvSpPr>
            <p:nvPr/>
          </p:nvSpPr>
          <p:spPr bwMode="auto">
            <a:xfrm>
              <a:off x="4056" y="8073"/>
              <a:ext cx="4290" cy="2070"/>
            </a:xfrm>
            <a:prstGeom prst="rect">
              <a:avLst/>
            </a:prstGeom>
            <a:solidFill>
              <a:srgbClr val="DCE6F2"/>
            </a:solidFill>
            <a:ln w="9525">
              <a:solidFill>
                <a:srgbClr val="000000"/>
              </a:solidFill>
              <a:miter lim="800000"/>
            </a:ln>
          </p:spPr>
          <p:txBody>
            <a:bodyPr/>
            <a:lstStyle/>
            <a:p>
              <a:endParaRPr lang="zh-CN" altLang="en-US"/>
            </a:p>
          </p:txBody>
        </p:sp>
        <p:sp>
          <p:nvSpPr>
            <p:cNvPr id="11" name="自选图形 12"/>
            <p:cNvSpPr>
              <a:spLocks noChangeArrowheads="1"/>
            </p:cNvSpPr>
            <p:nvPr/>
          </p:nvSpPr>
          <p:spPr bwMode="auto">
            <a:xfrm>
              <a:off x="2073" y="8815"/>
              <a:ext cx="1441" cy="556"/>
            </a:xfrm>
            <a:prstGeom prst="roundRect">
              <a:avLst>
                <a:gd name="adj" fmla="val 16667"/>
              </a:avLst>
            </a:prstGeom>
            <a:solidFill>
              <a:srgbClr val="8EB4E3"/>
            </a:solidFill>
            <a:ln w="9525" cmpd="sng">
              <a:solidFill>
                <a:srgbClr val="000000"/>
              </a:solidFill>
              <a:round/>
            </a:ln>
            <a:effectLst/>
          </p:spPr>
          <p:txBody>
            <a:bodyPr upright="1"/>
            <a:lstStyle/>
            <a:p>
              <a:pPr algn="just">
                <a:buFontTx/>
                <a:buNone/>
                <a:defRPr/>
              </a:pPr>
              <a:r>
                <a:rPr lang="en-US" altLang="zh-CN" sz="1100" kern="100" dirty="0" err="1">
                  <a:latin typeface="Calibri" panose="020F0502020204030204"/>
                  <a:cs typeface="Times New Roman" panose="02020603050405020304"/>
                  <a:sym typeface="Times New Roman" panose="02020603050405020304"/>
                </a:rPr>
                <a:t>爬虫控制器</a:t>
              </a:r>
              <a:endParaRPr lang="en-US" altLang="zh-CN" sz="1050" kern="100" dirty="0">
                <a:latin typeface="Calibri" panose="020F0502020204030204"/>
                <a:cs typeface="Times New Roman" panose="02020603050405020304"/>
                <a:sym typeface="Times New Roman" panose="02020603050405020304"/>
              </a:endParaRPr>
            </a:p>
          </p:txBody>
        </p:sp>
        <p:sp>
          <p:nvSpPr>
            <p:cNvPr id="12" name="自选图形 13"/>
            <p:cNvSpPr>
              <a:spLocks noChangeArrowheads="1"/>
            </p:cNvSpPr>
            <p:nvPr/>
          </p:nvSpPr>
          <p:spPr bwMode="auto">
            <a:xfrm>
              <a:off x="4495" y="8304"/>
              <a:ext cx="1424" cy="524"/>
            </a:xfrm>
            <a:prstGeom prst="roundRect">
              <a:avLst>
                <a:gd name="adj" fmla="val 16667"/>
              </a:avLst>
            </a:prstGeom>
            <a:solidFill>
              <a:srgbClr val="C6D9F1"/>
            </a:solidFill>
            <a:ln w="9525" cmpd="sng">
              <a:solidFill>
                <a:srgbClr val="000000"/>
              </a:solidFill>
              <a:round/>
            </a:ln>
          </p:spPr>
          <p:txBody>
            <a:bodyPr upright="1"/>
            <a:lstStyle/>
            <a:p>
              <a:pPr algn="just">
                <a:buFontTx/>
                <a:buNone/>
                <a:defRPr/>
              </a:pPr>
              <a:r>
                <a:rPr lang="en-US" altLang="zh-CN" sz="1100" kern="100" dirty="0" err="1">
                  <a:latin typeface="Calibri" panose="020F0502020204030204"/>
                  <a:cs typeface="Times New Roman" panose="02020603050405020304"/>
                  <a:sym typeface="Times New Roman" panose="02020603050405020304"/>
                </a:rPr>
                <a:t>URL管理器</a:t>
              </a:r>
              <a:endParaRPr lang="en-US" altLang="zh-CN" sz="1050" kern="100" dirty="0">
                <a:latin typeface="Calibri" panose="020F0502020204030204"/>
                <a:cs typeface="Times New Roman" panose="02020603050405020304"/>
                <a:sym typeface="Times New Roman" panose="02020603050405020304"/>
              </a:endParaRPr>
            </a:p>
          </p:txBody>
        </p:sp>
        <p:sp>
          <p:nvSpPr>
            <p:cNvPr id="13" name="自选图形 14"/>
            <p:cNvSpPr>
              <a:spLocks noChangeArrowheads="1"/>
            </p:cNvSpPr>
            <p:nvPr/>
          </p:nvSpPr>
          <p:spPr bwMode="auto">
            <a:xfrm>
              <a:off x="4495" y="9384"/>
              <a:ext cx="1441" cy="524"/>
            </a:xfrm>
            <a:prstGeom prst="roundRect">
              <a:avLst>
                <a:gd name="adj" fmla="val 16667"/>
              </a:avLst>
            </a:prstGeom>
            <a:solidFill>
              <a:srgbClr val="C6D9F1"/>
            </a:solidFill>
            <a:ln w="9525" cmpd="sng">
              <a:solidFill>
                <a:srgbClr val="000000"/>
              </a:solidFill>
              <a:round/>
            </a:ln>
          </p:spPr>
          <p:txBody>
            <a:bodyPr upright="1"/>
            <a:lstStyle/>
            <a:p>
              <a:pPr algn="just">
                <a:buFontTx/>
                <a:buNone/>
                <a:defRPr/>
              </a:pPr>
              <a:r>
                <a:rPr lang="en-US" altLang="zh-CN" sz="1100" kern="100" dirty="0" err="1">
                  <a:latin typeface="Calibri" panose="020F0502020204030204"/>
                  <a:cs typeface="Times New Roman" panose="02020603050405020304"/>
                  <a:sym typeface="Times New Roman" panose="02020603050405020304"/>
                </a:rPr>
                <a:t>网页下载器</a:t>
              </a:r>
              <a:endParaRPr lang="en-US" altLang="zh-CN" sz="1050" kern="100" dirty="0">
                <a:latin typeface="Calibri" panose="020F0502020204030204"/>
                <a:cs typeface="Times New Roman" panose="02020603050405020304"/>
                <a:sym typeface="Times New Roman" panose="02020603050405020304"/>
              </a:endParaRPr>
            </a:p>
          </p:txBody>
        </p:sp>
        <p:sp>
          <p:nvSpPr>
            <p:cNvPr id="14" name="自选图形 15"/>
            <p:cNvSpPr>
              <a:spLocks noChangeArrowheads="1"/>
            </p:cNvSpPr>
            <p:nvPr/>
          </p:nvSpPr>
          <p:spPr bwMode="auto">
            <a:xfrm>
              <a:off x="6306" y="8817"/>
              <a:ext cx="1424" cy="554"/>
            </a:xfrm>
            <a:prstGeom prst="roundRect">
              <a:avLst>
                <a:gd name="adj" fmla="val 16667"/>
              </a:avLst>
            </a:prstGeom>
            <a:solidFill>
              <a:srgbClr val="C6D9F1"/>
            </a:solidFill>
            <a:ln w="9525" cmpd="sng">
              <a:solidFill>
                <a:srgbClr val="000000"/>
              </a:solidFill>
              <a:round/>
            </a:ln>
          </p:spPr>
          <p:txBody>
            <a:bodyPr upright="1"/>
            <a:lstStyle/>
            <a:p>
              <a:pPr algn="just">
                <a:buFontTx/>
                <a:buNone/>
                <a:defRPr/>
              </a:pPr>
              <a:r>
                <a:rPr lang="en-US" altLang="zh-CN" sz="1100" kern="100" dirty="0" err="1">
                  <a:latin typeface="Calibri" panose="020F0502020204030204"/>
                  <a:cs typeface="Times New Roman" panose="02020603050405020304"/>
                  <a:sym typeface="Times New Roman" panose="02020603050405020304"/>
                </a:rPr>
                <a:t>网页解析器</a:t>
              </a:r>
              <a:endParaRPr lang="en-US" altLang="zh-CN" sz="1050" kern="100" dirty="0">
                <a:latin typeface="Calibri" panose="020F0502020204030204"/>
                <a:cs typeface="Times New Roman" panose="02020603050405020304"/>
                <a:sym typeface="Times New Roman" panose="02020603050405020304"/>
              </a:endParaRPr>
            </a:p>
          </p:txBody>
        </p:sp>
        <p:sp>
          <p:nvSpPr>
            <p:cNvPr id="15" name="自选图形 17"/>
            <p:cNvSpPr>
              <a:spLocks noChangeArrowheads="1"/>
            </p:cNvSpPr>
            <p:nvPr/>
          </p:nvSpPr>
          <p:spPr bwMode="auto">
            <a:xfrm>
              <a:off x="5339" y="10623"/>
              <a:ext cx="1499" cy="480"/>
            </a:xfrm>
            <a:prstGeom prst="roundRect">
              <a:avLst>
                <a:gd name="adj" fmla="val 16667"/>
              </a:avLst>
            </a:prstGeom>
            <a:solidFill>
              <a:srgbClr val="8EB4E3"/>
            </a:solidFill>
            <a:ln w="9525" cmpd="sng">
              <a:solidFill>
                <a:srgbClr val="000000"/>
              </a:solidFill>
              <a:round/>
            </a:ln>
          </p:spPr>
          <p:txBody>
            <a:bodyPr upright="1"/>
            <a:lstStyle/>
            <a:p>
              <a:pPr algn="just">
                <a:buFontTx/>
                <a:buNone/>
                <a:defRPr/>
              </a:pPr>
              <a:r>
                <a:rPr lang="en-US" altLang="zh-CN" sz="1100" kern="100" dirty="0" err="1">
                  <a:latin typeface="Calibri" panose="020F0502020204030204"/>
                  <a:cs typeface="Times New Roman" panose="02020603050405020304"/>
                  <a:sym typeface="Times New Roman" panose="02020603050405020304"/>
                </a:rPr>
                <a:t>数据输出器</a:t>
              </a:r>
              <a:endParaRPr lang="en-US" altLang="zh-CN" sz="1050" kern="100" dirty="0">
                <a:latin typeface="Calibri" panose="020F0502020204030204"/>
                <a:cs typeface="Times New Roman" panose="02020603050405020304"/>
                <a:sym typeface="Times New Roman" panose="02020603050405020304"/>
              </a:endParaRPr>
            </a:p>
            <a:p>
              <a:pPr algn="just">
                <a:buFontTx/>
                <a:buNone/>
                <a:defRPr/>
              </a:pPr>
              <a:r>
                <a:rPr lang="en-US" altLang="zh-CN" sz="1050" kern="100" dirty="0">
                  <a:latin typeface="Calibri" panose="020F0502020204030204"/>
                  <a:cs typeface="Times New Roman" panose="02020603050405020304"/>
                  <a:sym typeface="Times New Roman" panose="02020603050405020304"/>
                </a:rPr>
                <a:t> </a:t>
              </a:r>
              <a:endParaRPr lang="en-US" altLang="zh-CN" sz="1050" kern="100" dirty="0">
                <a:latin typeface="Calibri" panose="020F0502020204030204"/>
                <a:cs typeface="Times New Roman" panose="02020603050405020304"/>
                <a:sym typeface="Times New Roman" panose="02020603050405020304"/>
              </a:endParaRPr>
            </a:p>
          </p:txBody>
        </p:sp>
        <p:cxnSp>
          <p:nvCxnSpPr>
            <p:cNvPr id="16" name="直线 18"/>
            <p:cNvCxnSpPr>
              <a:cxnSpLocks noChangeShapeType="1"/>
              <a:endCxn id="10" idx="1"/>
            </p:cNvCxnSpPr>
            <p:nvPr/>
          </p:nvCxnSpPr>
          <p:spPr bwMode="auto">
            <a:xfrm>
              <a:off x="3492" y="9107"/>
              <a:ext cx="564" cy="1"/>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cxnSp>
          <p:nvCxnSpPr>
            <p:cNvPr id="17" name="直线 19"/>
            <p:cNvCxnSpPr>
              <a:cxnSpLocks noChangeShapeType="1"/>
            </p:cNvCxnSpPr>
            <p:nvPr/>
          </p:nvCxnSpPr>
          <p:spPr bwMode="auto">
            <a:xfrm>
              <a:off x="5173" y="8829"/>
              <a:ext cx="1" cy="555"/>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cxnSp>
          <p:nvCxnSpPr>
            <p:cNvPr id="18" name="直线 20"/>
            <p:cNvCxnSpPr>
              <a:cxnSpLocks noChangeShapeType="1"/>
            </p:cNvCxnSpPr>
            <p:nvPr/>
          </p:nvCxnSpPr>
          <p:spPr bwMode="auto">
            <a:xfrm flipV="1">
              <a:off x="5940" y="9425"/>
              <a:ext cx="1078" cy="277"/>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cxnSp>
          <p:nvCxnSpPr>
            <p:cNvPr id="19" name="直线 21"/>
            <p:cNvCxnSpPr>
              <a:cxnSpLocks noChangeShapeType="1"/>
              <a:stCxn id="14" idx="0"/>
            </p:cNvCxnSpPr>
            <p:nvPr/>
          </p:nvCxnSpPr>
          <p:spPr bwMode="auto">
            <a:xfrm flipH="1" flipV="1">
              <a:off x="5936" y="8517"/>
              <a:ext cx="1082" cy="300"/>
            </a:xfrm>
            <a:prstGeom prst="line">
              <a:avLst/>
            </a:prstGeom>
            <a:noFill/>
            <a:ln w="9525">
              <a:solidFill>
                <a:srgbClr val="000000"/>
              </a:solidFill>
              <a:prstDash val="dashDot"/>
              <a:round/>
              <a:tailEnd type="arrow" w="med" len="med"/>
            </a:ln>
            <a:extLst>
              <a:ext uri="{909E8E84-426E-40DD-AFC4-6F175D3DCCD1}">
                <a14:hiddenFill xmlns:a14="http://schemas.microsoft.com/office/drawing/2010/main">
                  <a:noFill/>
                </a14:hiddenFill>
              </a:ext>
            </a:extLst>
          </p:spPr>
        </p:cxnSp>
        <p:cxnSp>
          <p:nvCxnSpPr>
            <p:cNvPr id="20" name="直线 22"/>
            <p:cNvCxnSpPr>
              <a:cxnSpLocks noChangeShapeType="1"/>
            </p:cNvCxnSpPr>
            <p:nvPr/>
          </p:nvCxnSpPr>
          <p:spPr bwMode="auto">
            <a:xfrm>
              <a:off x="6090" y="10164"/>
              <a:ext cx="0" cy="468"/>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grpSp>
      <p:sp>
        <p:nvSpPr>
          <p:cNvPr id="21" name="自选图形 17"/>
          <p:cNvSpPr>
            <a:spLocks noChangeArrowheads="1"/>
          </p:cNvSpPr>
          <p:nvPr/>
        </p:nvSpPr>
        <p:spPr bwMode="auto">
          <a:xfrm>
            <a:off x="4139952" y="3666245"/>
            <a:ext cx="1034472" cy="364814"/>
          </a:xfrm>
          <a:prstGeom prst="roundRect">
            <a:avLst>
              <a:gd name="adj" fmla="val 16667"/>
            </a:avLst>
          </a:prstGeom>
          <a:solidFill>
            <a:schemeClr val="bg1"/>
          </a:solidFill>
          <a:ln w="9525" cmpd="sng">
            <a:solidFill>
              <a:srgbClr val="000000"/>
            </a:solidFill>
            <a:prstDash val="dash"/>
            <a:round/>
          </a:ln>
        </p:spPr>
        <p:txBody>
          <a:bodyPr upright="1"/>
          <a:lstStyle/>
          <a:p>
            <a:pPr algn="ctr">
              <a:buFontTx/>
              <a:buNone/>
              <a:defRPr/>
            </a:pPr>
            <a:r>
              <a:rPr lang="zh-CN" altLang="en-US" sz="1200" dirty="0"/>
              <a:t>数据库</a:t>
            </a:r>
            <a:r>
              <a:rPr lang="en-US" altLang="zh-CN" sz="1200" kern="100" dirty="0">
                <a:latin typeface="Calibri" panose="020F0502020204030204"/>
                <a:cs typeface="Times New Roman" panose="02020603050405020304"/>
                <a:sym typeface="Times New Roman" panose="02020603050405020304"/>
              </a:rPr>
              <a:t> </a:t>
            </a:r>
            <a:endParaRPr lang="en-US" altLang="zh-CN" sz="1200" kern="100" dirty="0">
              <a:latin typeface="Calibri" panose="020F0502020204030204"/>
              <a:cs typeface="Times New Roman" panose="02020603050405020304"/>
              <a:sym typeface="Times New Roman" panose="02020603050405020304"/>
            </a:endParaRPr>
          </a:p>
        </p:txBody>
      </p:sp>
      <p:cxnSp>
        <p:nvCxnSpPr>
          <p:cNvPr id="22" name="直线 22"/>
          <p:cNvCxnSpPr>
            <a:cxnSpLocks noChangeShapeType="1"/>
            <a:stCxn id="15" idx="3"/>
            <a:endCxn id="21" idx="1"/>
          </p:cNvCxnSpPr>
          <p:nvPr/>
        </p:nvCxnSpPr>
        <p:spPr bwMode="auto">
          <a:xfrm>
            <a:off x="3372757" y="3848652"/>
            <a:ext cx="767195" cy="0"/>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cxnSp>
        <p:nvCxnSpPr>
          <p:cNvPr id="30" name="直线 22"/>
          <p:cNvCxnSpPr>
            <a:cxnSpLocks noChangeShapeType="1"/>
            <a:stCxn id="21" idx="3"/>
          </p:cNvCxnSpPr>
          <p:nvPr/>
        </p:nvCxnSpPr>
        <p:spPr bwMode="auto">
          <a:xfrm flipV="1">
            <a:off x="5174424" y="3840412"/>
            <a:ext cx="767195" cy="8240"/>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sp>
        <p:nvSpPr>
          <p:cNvPr id="32" name="自选图形 17"/>
          <p:cNvSpPr>
            <a:spLocks noChangeArrowheads="1"/>
          </p:cNvSpPr>
          <p:nvPr/>
        </p:nvSpPr>
        <p:spPr bwMode="auto">
          <a:xfrm>
            <a:off x="7719271" y="3664845"/>
            <a:ext cx="1083394" cy="364814"/>
          </a:xfrm>
          <a:prstGeom prst="roundRect">
            <a:avLst>
              <a:gd name="adj" fmla="val 16667"/>
            </a:avLst>
          </a:prstGeom>
          <a:solidFill>
            <a:srgbClr val="8EB4E3"/>
          </a:solidFill>
          <a:ln w="9525" cmpd="sng">
            <a:solidFill>
              <a:srgbClr val="000000"/>
            </a:solidFill>
            <a:round/>
          </a:ln>
        </p:spPr>
        <p:txBody>
          <a:bodyPr anchor="ctr" upright="1"/>
          <a:lstStyle/>
          <a:p>
            <a:pPr algn="ctr">
              <a:buFontTx/>
              <a:buNone/>
              <a:defRPr/>
            </a:pPr>
            <a:r>
              <a:rPr lang="zh-CN" altLang="en-US" sz="1100" kern="100" dirty="0">
                <a:latin typeface="Calibri" panose="020F0502020204030204"/>
                <a:cs typeface="Times New Roman" panose="02020603050405020304"/>
                <a:sym typeface="Times New Roman" panose="02020603050405020304"/>
              </a:rPr>
              <a:t>推荐系统</a:t>
            </a:r>
            <a:endParaRPr lang="en-US" altLang="zh-CN" sz="1050" kern="100" dirty="0">
              <a:latin typeface="Calibri" panose="020F0502020204030204"/>
              <a:cs typeface="Times New Roman" panose="02020603050405020304"/>
              <a:sym typeface="Times New Roman" panose="02020603050405020304"/>
            </a:endParaRPr>
          </a:p>
        </p:txBody>
      </p:sp>
      <p:sp>
        <p:nvSpPr>
          <p:cNvPr id="34" name="矩形 8"/>
          <p:cNvSpPr>
            <a:spLocks noChangeArrowheads="1"/>
          </p:cNvSpPr>
          <p:nvPr/>
        </p:nvSpPr>
        <p:spPr bwMode="auto">
          <a:xfrm>
            <a:off x="5917604" y="2714689"/>
            <a:ext cx="1246684" cy="1578407"/>
          </a:xfrm>
          <a:prstGeom prst="rect">
            <a:avLst/>
          </a:prstGeom>
          <a:solidFill>
            <a:srgbClr val="DCE6F2"/>
          </a:solidFill>
          <a:ln w="9525">
            <a:solidFill>
              <a:srgbClr val="000000"/>
            </a:solidFill>
            <a:miter lim="800000"/>
          </a:ln>
        </p:spPr>
        <p:txBody>
          <a:bodyPr/>
          <a:lstStyle/>
          <a:p>
            <a:endParaRPr lang="zh-CN" altLang="en-US"/>
          </a:p>
        </p:txBody>
      </p:sp>
      <p:sp>
        <p:nvSpPr>
          <p:cNvPr id="36" name="自选图形 15"/>
          <p:cNvSpPr>
            <a:spLocks noChangeArrowheads="1"/>
          </p:cNvSpPr>
          <p:nvPr/>
        </p:nvSpPr>
        <p:spPr bwMode="auto">
          <a:xfrm>
            <a:off x="6092167" y="2832904"/>
            <a:ext cx="928451" cy="308064"/>
          </a:xfrm>
          <a:prstGeom prst="roundRect">
            <a:avLst>
              <a:gd name="adj" fmla="val 16667"/>
            </a:avLst>
          </a:prstGeom>
          <a:solidFill>
            <a:srgbClr val="C6D9F1"/>
          </a:solidFill>
          <a:ln w="9525" cmpd="sng">
            <a:solidFill>
              <a:srgbClr val="000000"/>
            </a:solidFill>
            <a:round/>
          </a:ln>
        </p:spPr>
        <p:txBody>
          <a:bodyPr upright="1"/>
          <a:lstStyle/>
          <a:p>
            <a:pPr algn="ctr">
              <a:buFontTx/>
              <a:buNone/>
              <a:defRPr/>
            </a:pPr>
            <a:r>
              <a:rPr lang="zh-CN" altLang="en-US" sz="1100" kern="100" dirty="0">
                <a:latin typeface="Calibri" panose="020F0502020204030204"/>
                <a:cs typeface="Times New Roman" panose="02020603050405020304"/>
                <a:sym typeface="Times New Roman" panose="02020603050405020304"/>
              </a:rPr>
              <a:t>数据清洗</a:t>
            </a:r>
            <a:endParaRPr lang="en-US" altLang="zh-CN" sz="1050" kern="100" dirty="0">
              <a:latin typeface="Calibri" panose="020F0502020204030204"/>
              <a:cs typeface="Times New Roman" panose="02020603050405020304"/>
              <a:sym typeface="Times New Roman" panose="02020603050405020304"/>
            </a:endParaRPr>
          </a:p>
        </p:txBody>
      </p:sp>
      <p:sp>
        <p:nvSpPr>
          <p:cNvPr id="37" name="自选图形 15"/>
          <p:cNvSpPr>
            <a:spLocks noChangeArrowheads="1"/>
          </p:cNvSpPr>
          <p:nvPr/>
        </p:nvSpPr>
        <p:spPr bwMode="auto">
          <a:xfrm>
            <a:off x="6088973" y="3212976"/>
            <a:ext cx="928451" cy="333674"/>
          </a:xfrm>
          <a:prstGeom prst="roundRect">
            <a:avLst>
              <a:gd name="adj" fmla="val 16667"/>
            </a:avLst>
          </a:prstGeom>
          <a:solidFill>
            <a:srgbClr val="C6D9F1"/>
          </a:solidFill>
          <a:ln w="9525" cmpd="sng">
            <a:solidFill>
              <a:srgbClr val="000000"/>
            </a:solidFill>
            <a:round/>
          </a:ln>
        </p:spPr>
        <p:txBody>
          <a:bodyPr upright="1"/>
          <a:lstStyle/>
          <a:p>
            <a:pPr algn="ctr">
              <a:buFontTx/>
              <a:buNone/>
              <a:defRPr/>
            </a:pPr>
            <a:r>
              <a:rPr lang="zh-CN" altLang="en-US" sz="1100" kern="100" dirty="0">
                <a:latin typeface="Calibri" panose="020F0502020204030204"/>
                <a:cs typeface="Times New Roman" panose="02020603050405020304"/>
                <a:sym typeface="Times New Roman" panose="02020603050405020304"/>
              </a:rPr>
              <a:t>分词处理</a:t>
            </a:r>
            <a:endParaRPr lang="en-US" altLang="zh-CN" sz="1050" kern="100" dirty="0">
              <a:latin typeface="Calibri" panose="020F0502020204030204"/>
              <a:cs typeface="Times New Roman" panose="02020603050405020304"/>
              <a:sym typeface="Times New Roman" panose="02020603050405020304"/>
            </a:endParaRPr>
          </a:p>
        </p:txBody>
      </p:sp>
      <p:sp>
        <p:nvSpPr>
          <p:cNvPr id="38" name="自选图形 15"/>
          <p:cNvSpPr>
            <a:spLocks noChangeArrowheads="1"/>
          </p:cNvSpPr>
          <p:nvPr/>
        </p:nvSpPr>
        <p:spPr bwMode="auto">
          <a:xfrm>
            <a:off x="6088973" y="3618009"/>
            <a:ext cx="928451" cy="315047"/>
          </a:xfrm>
          <a:prstGeom prst="roundRect">
            <a:avLst>
              <a:gd name="adj" fmla="val 16667"/>
            </a:avLst>
          </a:prstGeom>
          <a:solidFill>
            <a:srgbClr val="C6D9F1"/>
          </a:solidFill>
          <a:ln w="9525" cmpd="sng">
            <a:solidFill>
              <a:srgbClr val="000000"/>
            </a:solidFill>
            <a:round/>
          </a:ln>
        </p:spPr>
        <p:txBody>
          <a:bodyPr upright="1"/>
          <a:lstStyle/>
          <a:p>
            <a:pPr algn="ctr">
              <a:buFontTx/>
              <a:buNone/>
              <a:defRPr/>
            </a:pPr>
            <a:r>
              <a:rPr lang="zh-CN" altLang="en-US" sz="1100" kern="100" dirty="0">
                <a:latin typeface="Calibri" panose="020F0502020204030204"/>
                <a:cs typeface="Times New Roman" panose="02020603050405020304"/>
                <a:sym typeface="Times New Roman" panose="02020603050405020304"/>
              </a:rPr>
              <a:t>去除停用词</a:t>
            </a:r>
            <a:endParaRPr lang="en-US" altLang="zh-CN" sz="1050" kern="100" dirty="0">
              <a:latin typeface="Calibri" panose="020F0502020204030204"/>
              <a:cs typeface="Times New Roman" panose="02020603050405020304"/>
              <a:sym typeface="Times New Roman" panose="02020603050405020304"/>
            </a:endParaRPr>
          </a:p>
        </p:txBody>
      </p:sp>
      <p:sp>
        <p:nvSpPr>
          <p:cNvPr id="33" name="矩形 32"/>
          <p:cNvSpPr/>
          <p:nvPr/>
        </p:nvSpPr>
        <p:spPr>
          <a:xfrm>
            <a:off x="6081645" y="4051734"/>
            <a:ext cx="954107" cy="276999"/>
          </a:xfrm>
          <a:prstGeom prst="rect">
            <a:avLst/>
          </a:prstGeom>
        </p:spPr>
        <p:txBody>
          <a:bodyPr wrap="none">
            <a:spAutoFit/>
          </a:bodyPr>
          <a:lstStyle/>
          <a:p>
            <a:pPr algn="just">
              <a:buFontTx/>
              <a:buNone/>
              <a:defRPr/>
            </a:pPr>
            <a:r>
              <a:rPr lang="zh-CN" altLang="en-US" sz="1200" kern="100" dirty="0">
                <a:cs typeface="Times New Roman" panose="02020603050405020304"/>
                <a:sym typeface="Times New Roman" panose="02020603050405020304"/>
              </a:rPr>
              <a:t>数据预处理</a:t>
            </a:r>
            <a:endParaRPr lang="en-US" altLang="zh-CN" sz="1100" kern="100" dirty="0">
              <a:cs typeface="Times New Roman" panose="02020603050405020304"/>
              <a:sym typeface="Times New Roman" panose="02020603050405020304"/>
            </a:endParaRPr>
          </a:p>
        </p:txBody>
      </p:sp>
      <p:cxnSp>
        <p:nvCxnSpPr>
          <p:cNvPr id="40" name="直线 22"/>
          <p:cNvCxnSpPr>
            <a:cxnSpLocks noChangeShapeType="1"/>
            <a:endCxn id="32" idx="1"/>
          </p:cNvCxnSpPr>
          <p:nvPr/>
        </p:nvCxnSpPr>
        <p:spPr bwMode="auto">
          <a:xfrm>
            <a:off x="7164288" y="3847252"/>
            <a:ext cx="554983" cy="0"/>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sp>
        <p:nvSpPr>
          <p:cNvPr id="50" name="矩形 49"/>
          <p:cNvSpPr/>
          <p:nvPr/>
        </p:nvSpPr>
        <p:spPr>
          <a:xfrm>
            <a:off x="158967" y="1637394"/>
            <a:ext cx="5119038" cy="257260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85247" y="1743477"/>
            <a:ext cx="646331" cy="369332"/>
          </a:xfrm>
          <a:prstGeom prst="rect">
            <a:avLst/>
          </a:prstGeom>
        </p:spPr>
        <p:txBody>
          <a:bodyPr wrap="none">
            <a:spAutoFit/>
          </a:bodyPr>
          <a:lstStyle/>
          <a:p>
            <a:r>
              <a:rPr lang="en-US" altLang="zh-CN" kern="100" dirty="0" err="1">
                <a:cs typeface="Times New Roman" panose="02020603050405020304"/>
                <a:sym typeface="Times New Roman" panose="02020603050405020304"/>
              </a:rPr>
              <a:t>爬虫</a:t>
            </a:r>
            <a:endParaRPr lang="zh-CN" altLang="en-US" dirty="0"/>
          </a:p>
        </p:txBody>
      </p:sp>
      <p:sp>
        <p:nvSpPr>
          <p:cNvPr id="63" name="矩形 62"/>
          <p:cNvSpPr/>
          <p:nvPr/>
        </p:nvSpPr>
        <p:spPr>
          <a:xfrm>
            <a:off x="1811678" y="2368029"/>
            <a:ext cx="352982" cy="276999"/>
          </a:xfrm>
          <a:prstGeom prst="rect">
            <a:avLst/>
          </a:prstGeom>
        </p:spPr>
        <p:txBody>
          <a:bodyPr wrap="none">
            <a:spAutoFit/>
          </a:bodyPr>
          <a:lstStyle/>
          <a:p>
            <a:pPr algn="just">
              <a:buFontTx/>
              <a:buNone/>
              <a:defRPr/>
            </a:pPr>
            <a:r>
              <a:rPr lang="en-US" altLang="zh-CN" sz="1200" kern="100" dirty="0" err="1">
                <a:cs typeface="Times New Roman" panose="02020603050405020304"/>
                <a:sym typeface="Times New Roman" panose="02020603050405020304"/>
              </a:rPr>
              <a:t>url</a:t>
            </a:r>
            <a:endParaRPr lang="en-US" altLang="zh-CN" sz="1100" kern="100" dirty="0">
              <a:cs typeface="Times New Roman" panose="02020603050405020304"/>
              <a:sym typeface="Times New Roman" panose="02020603050405020304"/>
            </a:endParaRPr>
          </a:p>
        </p:txBody>
      </p:sp>
      <p:sp>
        <p:nvSpPr>
          <p:cNvPr id="64" name="矩形 63"/>
          <p:cNvSpPr/>
          <p:nvPr/>
        </p:nvSpPr>
        <p:spPr>
          <a:xfrm>
            <a:off x="2765987" y="2916997"/>
            <a:ext cx="1031051" cy="261610"/>
          </a:xfrm>
          <a:prstGeom prst="rect">
            <a:avLst/>
          </a:prstGeom>
        </p:spPr>
        <p:txBody>
          <a:bodyPr wrap="none">
            <a:spAutoFit/>
          </a:bodyPr>
          <a:lstStyle/>
          <a:p>
            <a:pPr algn="just">
              <a:buFontTx/>
              <a:buNone/>
              <a:defRPr/>
            </a:pPr>
            <a:r>
              <a:rPr lang="zh-CN" altLang="en-US" sz="1100" kern="100" dirty="0">
                <a:cs typeface="Times New Roman" panose="02020603050405020304"/>
                <a:sym typeface="Times New Roman" panose="02020603050405020304"/>
              </a:rPr>
              <a:t>爬取到的字段</a:t>
            </a:r>
            <a:endParaRPr lang="en-US" altLang="zh-CN" sz="1100" kern="100" dirty="0">
              <a:cs typeface="Times New Roman" panose="02020603050405020304"/>
              <a:sym typeface="Times New Roman" panose="02020603050405020304"/>
            </a:endParaRPr>
          </a:p>
        </p:txBody>
      </p:sp>
      <p:sp>
        <p:nvSpPr>
          <p:cNvPr id="43" name="自选图形 17"/>
          <p:cNvSpPr>
            <a:spLocks noChangeArrowheads="1"/>
          </p:cNvSpPr>
          <p:nvPr/>
        </p:nvSpPr>
        <p:spPr bwMode="auto">
          <a:xfrm>
            <a:off x="6069626" y="1900522"/>
            <a:ext cx="942639" cy="364814"/>
          </a:xfrm>
          <a:prstGeom prst="roundRect">
            <a:avLst>
              <a:gd name="adj" fmla="val 16667"/>
            </a:avLst>
          </a:prstGeom>
          <a:solidFill>
            <a:srgbClr val="8EB4E3"/>
          </a:solidFill>
          <a:ln w="9525" cmpd="sng">
            <a:solidFill>
              <a:srgbClr val="000000"/>
            </a:solidFill>
            <a:round/>
          </a:ln>
        </p:spPr>
        <p:txBody>
          <a:bodyPr anchor="ctr" upright="1"/>
          <a:lstStyle/>
          <a:p>
            <a:pPr algn="ctr">
              <a:buFontTx/>
              <a:buNone/>
              <a:defRPr/>
            </a:pPr>
            <a:r>
              <a:rPr lang="zh-CN" altLang="en-US" sz="1100" kern="100" dirty="0">
                <a:latin typeface="Calibri" panose="020F0502020204030204"/>
                <a:cs typeface="Times New Roman" panose="02020603050405020304"/>
                <a:sym typeface="Times New Roman" panose="02020603050405020304"/>
              </a:rPr>
              <a:t>可视化系统</a:t>
            </a:r>
            <a:endParaRPr lang="en-US" altLang="zh-CN" sz="1050" kern="100" dirty="0">
              <a:latin typeface="Calibri" panose="020F0502020204030204"/>
              <a:cs typeface="Times New Roman" panose="02020603050405020304"/>
              <a:sym typeface="Times New Roman" panose="02020603050405020304"/>
            </a:endParaRPr>
          </a:p>
        </p:txBody>
      </p:sp>
      <p:cxnSp>
        <p:nvCxnSpPr>
          <p:cNvPr id="44" name="直线 22"/>
          <p:cNvCxnSpPr>
            <a:cxnSpLocks noChangeShapeType="1"/>
            <a:stCxn id="34" idx="0"/>
            <a:endCxn id="43" idx="2"/>
          </p:cNvCxnSpPr>
          <p:nvPr/>
        </p:nvCxnSpPr>
        <p:spPr bwMode="auto">
          <a:xfrm flipV="1">
            <a:off x="6540946" y="2265336"/>
            <a:ext cx="0" cy="449353"/>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推荐系统的定义和分类</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338"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01F6EDF-41F1-4C53-B2C2-7BB43C72307C}"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zh-CN" altLang="en-US" sz="2600" b="1" dirty="0">
                <a:solidFill>
                  <a:schemeClr val="bg1"/>
                </a:solidFill>
                <a:ea typeface="楷体_GB2312" panose="02010609030101010101" pitchFamily="49" charset="-122"/>
              </a:rPr>
              <a:t>基于上下文的推荐</a:t>
            </a:r>
            <a:endParaRPr lang="zh-CN" altLang="en-US" sz="2600" b="1" dirty="0">
              <a:solidFill>
                <a:schemeClr val="bg1"/>
              </a:solidFill>
              <a:ea typeface="楷体_GB2312" panose="02010609030101010101" pitchFamily="49" charset="-122"/>
            </a:endParaRPr>
          </a:p>
        </p:txBody>
      </p:sp>
      <p:sp>
        <p:nvSpPr>
          <p:cNvPr id="5" name="文本框 4"/>
          <p:cNvSpPr txBox="1"/>
          <p:nvPr/>
        </p:nvSpPr>
        <p:spPr>
          <a:xfrm>
            <a:off x="462846" y="1679575"/>
            <a:ext cx="7056784" cy="3139321"/>
          </a:xfrm>
          <a:prstGeom prst="rect">
            <a:avLst/>
          </a:prstGeom>
          <a:noFill/>
        </p:spPr>
        <p:txBody>
          <a:bodyPr wrap="square">
            <a:spAutoFit/>
          </a:bodyPr>
          <a:lstStyle/>
          <a:p>
            <a:r>
              <a:rPr lang="zh-CN" altLang="en-US" b="1" dirty="0"/>
              <a:t>基于上下文的推荐</a:t>
            </a:r>
            <a:endParaRPr lang="en-US" altLang="zh-CN" b="1" dirty="0"/>
          </a:p>
          <a:p>
            <a:endParaRPr lang="en-US" altLang="zh-CN" b="1" dirty="0"/>
          </a:p>
          <a:p>
            <a:pPr marL="285750" indent="-285750">
              <a:buFont typeface="Wingdings" panose="05000000000000000000" pitchFamily="2" charset="2"/>
              <a:buChar char="l"/>
            </a:pPr>
            <a:r>
              <a:rPr lang="zh-CN" altLang="en-US" dirty="0"/>
              <a:t>原理</a:t>
            </a:r>
            <a:r>
              <a:rPr lang="en-US" altLang="zh-CN" dirty="0"/>
              <a:t>: </a:t>
            </a:r>
            <a:r>
              <a:rPr lang="zh-CN" altLang="en-US" dirty="0"/>
              <a:t>在推荐过程中引入上下文信息（如时间、地点、设备、环境等），结合用户的偏好进行个性化推荐。</a:t>
            </a:r>
            <a:endParaRPr lang="en-US" altLang="zh-CN" dirty="0"/>
          </a:p>
          <a:p>
            <a:pPr marL="285750" indent="-285750">
              <a:buFont typeface="Wingdings" panose="05000000000000000000" pitchFamily="2" charset="2"/>
              <a:buChar char="l"/>
            </a:pPr>
            <a:r>
              <a:rPr lang="zh-CN" altLang="en-US" dirty="0"/>
              <a:t>常用方法</a:t>
            </a:r>
            <a:r>
              <a:rPr lang="en-US" altLang="zh-CN" dirty="0"/>
              <a:t>:</a:t>
            </a:r>
            <a:endParaRPr lang="en-US" altLang="zh-CN" dirty="0"/>
          </a:p>
          <a:p>
            <a:pPr marL="285750" indent="-285750">
              <a:buFont typeface="Arial" panose="020B0604020202020204" pitchFamily="34" charset="0"/>
              <a:buChar char="•"/>
            </a:pPr>
            <a:r>
              <a:rPr lang="zh-CN" altLang="en-US" dirty="0"/>
              <a:t>上下文感知协同过滤</a:t>
            </a:r>
            <a:r>
              <a:rPr lang="en-US" altLang="zh-CN" dirty="0"/>
              <a:t>: </a:t>
            </a:r>
            <a:r>
              <a:rPr lang="zh-CN" altLang="en-US" dirty="0"/>
              <a:t>将上下文作为附加特征，与用户偏好结合，进行推荐。</a:t>
            </a:r>
            <a:endParaRPr lang="en-US" altLang="zh-CN" dirty="0"/>
          </a:p>
          <a:p>
            <a:pPr marL="285750" indent="-285750">
              <a:buFont typeface="Arial" panose="020B0604020202020204" pitchFamily="34" charset="0"/>
              <a:buChar char="•"/>
            </a:pPr>
            <a:r>
              <a:rPr lang="zh-CN" altLang="en-US" dirty="0"/>
              <a:t>基于规则的上下文推荐</a:t>
            </a:r>
            <a:r>
              <a:rPr lang="en-US" altLang="zh-CN" dirty="0"/>
              <a:t>: </a:t>
            </a:r>
            <a:r>
              <a:rPr lang="zh-CN" altLang="en-US" dirty="0"/>
              <a:t>根据特定的上下文场景（如季节、活动、心情等）设置推荐规则。</a:t>
            </a:r>
            <a:endParaRPr lang="en-US" altLang="zh-CN" dirty="0"/>
          </a:p>
          <a:p>
            <a:pPr marL="285750" indent="-285750">
              <a:buFont typeface="Wingdings" panose="05000000000000000000" pitchFamily="2" charset="2"/>
              <a:buChar char="l"/>
            </a:pPr>
            <a:r>
              <a:rPr lang="zh-CN" altLang="en-US" dirty="0"/>
              <a:t>优点</a:t>
            </a:r>
            <a:r>
              <a:rPr lang="en-US" altLang="zh-CN" dirty="0"/>
              <a:t>: </a:t>
            </a:r>
            <a:r>
              <a:rPr lang="zh-CN" altLang="en-US" dirty="0"/>
              <a:t>推荐更加个性化和情境化，适应不同的场景需求。</a:t>
            </a:r>
            <a:endParaRPr lang="en-US" altLang="zh-CN" dirty="0"/>
          </a:p>
          <a:p>
            <a:pPr marL="285750" indent="-285750">
              <a:buFont typeface="Wingdings" panose="05000000000000000000" pitchFamily="2" charset="2"/>
              <a:buChar char="l"/>
            </a:pPr>
            <a:r>
              <a:rPr lang="zh-CN" altLang="en-US" dirty="0"/>
              <a:t>缺点</a:t>
            </a:r>
            <a:r>
              <a:rPr lang="en-US" altLang="zh-CN" dirty="0"/>
              <a:t>: </a:t>
            </a:r>
            <a:r>
              <a:rPr lang="zh-CN" altLang="en-US" dirty="0"/>
              <a:t>需要采集和处理大量的上下文信息，增加了系统复杂性。</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推荐系统的定义和应用</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338"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01F6EDF-41F1-4C53-B2C2-7BB43C72307C}"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zh-CN" altLang="en-US" sz="2600" b="1" dirty="0">
                <a:solidFill>
                  <a:schemeClr val="bg1"/>
                </a:solidFill>
                <a:ea typeface="楷体_GB2312" panose="02010609030101010101" pitchFamily="49" charset="-122"/>
              </a:rPr>
              <a:t>推荐系统的典型应用 </a:t>
            </a:r>
            <a:endParaRPr lang="zh-CN" altLang="en-US" sz="2800" b="1" dirty="0">
              <a:solidFill>
                <a:schemeClr val="bg1"/>
              </a:solidFill>
              <a:effectLst>
                <a:outerShdw blurRad="38100" dist="38100" dir="2700000" algn="tl">
                  <a:srgbClr val="000000">
                    <a:alpha val="43137"/>
                  </a:srgbClr>
                </a:outerShdw>
              </a:effectLst>
            </a:endParaRPr>
          </a:p>
        </p:txBody>
      </p:sp>
      <p:sp>
        <p:nvSpPr>
          <p:cNvPr id="3" name="文本框 2"/>
          <p:cNvSpPr txBox="1"/>
          <p:nvPr/>
        </p:nvSpPr>
        <p:spPr>
          <a:xfrm>
            <a:off x="428625" y="1708232"/>
            <a:ext cx="7416824" cy="3139321"/>
          </a:xfrm>
          <a:prstGeom prst="rect">
            <a:avLst/>
          </a:prstGeom>
          <a:noFill/>
        </p:spPr>
        <p:txBody>
          <a:bodyPr wrap="square">
            <a:spAutoFit/>
          </a:bodyPr>
          <a:lstStyle/>
          <a:p>
            <a:r>
              <a:rPr lang="zh-CN" altLang="en-US" dirty="0"/>
              <a:t>推荐系统主要利用用户的行为数据，分析用户的行为日志，从而提供不同的推荐页面，提高用户的满意度以及网站的点击率和转化率。</a:t>
            </a:r>
            <a:endParaRPr lang="en-US" altLang="zh-CN" dirty="0"/>
          </a:p>
          <a:p>
            <a:endParaRPr lang="en-US" altLang="zh-CN" dirty="0"/>
          </a:p>
          <a:p>
            <a:r>
              <a:rPr lang="zh-CN" altLang="en-US" dirty="0"/>
              <a:t>常见的推荐系统的推荐形式主要有三种：个性化推荐、相关推荐、热门推荐。</a:t>
            </a:r>
            <a:endParaRPr lang="en-US" altLang="zh-CN" dirty="0"/>
          </a:p>
          <a:p>
            <a:pPr marL="285750" indent="-285750">
              <a:buFont typeface="Arial" panose="020B0604020202020204" pitchFamily="34" charset="0"/>
              <a:buChar char="•"/>
            </a:pPr>
            <a:r>
              <a:rPr lang="zh-CN" altLang="en-US" dirty="0"/>
              <a:t>个性化推荐：经常以“猜你喜欢”“发现”等形式在首页出现；</a:t>
            </a:r>
            <a:endParaRPr lang="en-US" altLang="zh-CN" dirty="0"/>
          </a:p>
          <a:p>
            <a:pPr marL="285750" indent="-285750">
              <a:buFont typeface="Arial" panose="020B0604020202020204" pitchFamily="34" charset="0"/>
              <a:buChar char="•"/>
            </a:pPr>
            <a:r>
              <a:rPr lang="zh-CN" altLang="en-US" dirty="0"/>
              <a:t>相关推荐：经常以“相关推荐”“看了又看”等形式放在内容详情页；</a:t>
            </a:r>
            <a:endParaRPr lang="en-US" altLang="zh-CN" dirty="0"/>
          </a:p>
          <a:p>
            <a:pPr marL="285750" indent="-285750">
              <a:buFont typeface="Arial" panose="020B0604020202020204" pitchFamily="34" charset="0"/>
              <a:buChar char="•"/>
            </a:pPr>
            <a:r>
              <a:rPr lang="zh-CN" altLang="en-US" dirty="0"/>
              <a:t>热门推荐：按照各类数据的统计结果进行推荐。</a:t>
            </a:r>
            <a:endParaRPr lang="en-US" altLang="zh-CN" dirty="0"/>
          </a:p>
          <a:p>
            <a:endParaRPr lang="en-US" altLang="zh-CN" dirty="0"/>
          </a:p>
          <a:p>
            <a:r>
              <a:rPr lang="zh-CN" altLang="en-US" dirty="0"/>
              <a:t>推荐系统的常见应用场景包括：电子商务、个性化广告、音乐和电影、求职等。</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推荐系统的定义和应用</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338"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01F6EDF-41F1-4C53-B2C2-7BB43C72307C}"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zh-CN" altLang="en-US" sz="2600" b="1" dirty="0">
                <a:solidFill>
                  <a:schemeClr val="bg1"/>
                </a:solidFill>
                <a:ea typeface="楷体_GB2312" panose="02010609030101010101" pitchFamily="49" charset="-122"/>
              </a:rPr>
              <a:t>推荐系统的典型应用 </a:t>
            </a:r>
            <a:endParaRPr lang="zh-CN" altLang="en-US" sz="2800" b="1" dirty="0">
              <a:solidFill>
                <a:schemeClr val="bg1"/>
              </a:solidFill>
              <a:effectLst>
                <a:outerShdw blurRad="38100" dist="38100" dir="2700000" algn="tl">
                  <a:srgbClr val="000000">
                    <a:alpha val="43137"/>
                  </a:srgbClr>
                </a:outerShdw>
              </a:effectLst>
            </a:endParaRPr>
          </a:p>
        </p:txBody>
      </p:sp>
      <p:sp>
        <p:nvSpPr>
          <p:cNvPr id="3" name="文本框 2"/>
          <p:cNvSpPr txBox="1"/>
          <p:nvPr/>
        </p:nvSpPr>
        <p:spPr>
          <a:xfrm>
            <a:off x="393183" y="1519307"/>
            <a:ext cx="7416824" cy="646331"/>
          </a:xfrm>
          <a:prstGeom prst="rect">
            <a:avLst/>
          </a:prstGeom>
          <a:noFill/>
        </p:spPr>
        <p:txBody>
          <a:bodyPr wrap="square">
            <a:spAutoFit/>
          </a:bodyPr>
          <a:lstStyle/>
          <a:p>
            <a:pPr marL="285750" indent="-285750">
              <a:buFont typeface="Wingdings" panose="05000000000000000000" pitchFamily="2" charset="2"/>
              <a:buChar char="l"/>
            </a:pPr>
            <a:r>
              <a:rPr lang="zh-CN" altLang="en-US" dirty="0"/>
              <a:t>以“淘宝”为例，其主要推荐功能有：相关商品、店铺推荐、买了还买、看了还看、猜你喜欢等。</a:t>
            </a:r>
            <a:endParaRPr lang="zh-CN" altLang="en-US" dirty="0"/>
          </a:p>
        </p:txBody>
      </p:sp>
      <p:pic>
        <p:nvPicPr>
          <p:cNvPr id="2" name="图片 1"/>
          <p:cNvPicPr>
            <a:picLocks noChangeAspect="1"/>
          </p:cNvPicPr>
          <p:nvPr/>
        </p:nvPicPr>
        <p:blipFill>
          <a:blip r:embed="rId1"/>
          <a:stretch>
            <a:fillRect/>
          </a:stretch>
        </p:blipFill>
        <p:spPr>
          <a:xfrm>
            <a:off x="1224608" y="2165638"/>
            <a:ext cx="5328592" cy="3216891"/>
          </a:xfrm>
          <a:prstGeom prst="rect">
            <a:avLst/>
          </a:prstGeom>
        </p:spPr>
      </p:pic>
      <p:sp>
        <p:nvSpPr>
          <p:cNvPr id="6" name="文本框 5"/>
          <p:cNvSpPr txBox="1"/>
          <p:nvPr/>
        </p:nvSpPr>
        <p:spPr>
          <a:xfrm>
            <a:off x="433026" y="5382529"/>
            <a:ext cx="7776864" cy="1200329"/>
          </a:xfrm>
          <a:prstGeom prst="rect">
            <a:avLst/>
          </a:prstGeom>
          <a:noFill/>
        </p:spPr>
        <p:txBody>
          <a:bodyPr wrap="square">
            <a:spAutoFit/>
          </a:bodyPr>
          <a:lstStyle/>
          <a:p>
            <a:r>
              <a:rPr lang="zh-CN" altLang="en-US" dirty="0"/>
              <a:t>淘宝的推荐算法中有基于内容推荐的成分，如推荐系统需要给用户和商品打标签，通过算法匹配推荐商品给用户；还有基于协同思想的方法，根据某顾客以往的购买行为或者通过具有相似购买行为的客群的购买行为给顾客推荐可能喜欢的商品。</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推荐系统的定义和应用</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338"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01F6EDF-41F1-4C53-B2C2-7BB43C72307C}"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zh-CN" altLang="en-US" sz="2600" b="1" dirty="0">
                <a:solidFill>
                  <a:schemeClr val="bg1"/>
                </a:solidFill>
                <a:ea typeface="楷体_GB2312" panose="02010609030101010101" pitchFamily="49" charset="-122"/>
              </a:rPr>
              <a:t>推荐系统的典型应用 </a:t>
            </a:r>
            <a:endParaRPr lang="zh-CN" altLang="en-US" sz="2800" b="1" dirty="0">
              <a:solidFill>
                <a:schemeClr val="bg1"/>
              </a:solidFill>
              <a:effectLst>
                <a:outerShdw blurRad="38100" dist="38100" dir="2700000" algn="tl">
                  <a:srgbClr val="000000">
                    <a:alpha val="43137"/>
                  </a:srgbClr>
                </a:outerShdw>
              </a:effectLst>
            </a:endParaRPr>
          </a:p>
        </p:txBody>
      </p:sp>
      <p:sp>
        <p:nvSpPr>
          <p:cNvPr id="3" name="文本框 2"/>
          <p:cNvSpPr txBox="1"/>
          <p:nvPr/>
        </p:nvSpPr>
        <p:spPr>
          <a:xfrm>
            <a:off x="342094" y="2060848"/>
            <a:ext cx="7416824" cy="3139321"/>
          </a:xfrm>
          <a:prstGeom prst="rect">
            <a:avLst/>
          </a:prstGeom>
          <a:noFill/>
        </p:spPr>
        <p:txBody>
          <a:bodyPr wrap="square">
            <a:spAutoFit/>
          </a:bodyPr>
          <a:lstStyle/>
          <a:p>
            <a:pPr marL="285750" indent="-285750">
              <a:buFont typeface="Wingdings" panose="05000000000000000000" pitchFamily="2" charset="2"/>
              <a:buChar char="l"/>
            </a:pPr>
            <a:r>
              <a:rPr lang="zh-CN" altLang="en-US" dirty="0"/>
              <a:t>以网易云音乐为例，网易云音乐的主要推荐场景有：每日推荐、歌单推荐、电台推荐等。</a:t>
            </a:r>
            <a:endParaRPr lang="en-US" altLang="zh-CN" dirty="0"/>
          </a:p>
          <a:p>
            <a:pPr marL="285750" indent="-285750">
              <a:buFont typeface="Wingdings" panose="05000000000000000000" pitchFamily="2" charset="2"/>
              <a:buChar char="l"/>
            </a:pPr>
            <a:endParaRPr lang="en-US" altLang="zh-CN" dirty="0"/>
          </a:p>
          <a:p>
            <a:pPr marL="285750" indent="-285750">
              <a:buFont typeface="Arial" panose="020B0604020202020204" pitchFamily="34" charset="0"/>
              <a:buChar char="•"/>
            </a:pPr>
            <a:r>
              <a:rPr lang="zh-CN" altLang="en-US" dirty="0"/>
              <a:t>“私人</a:t>
            </a:r>
            <a:r>
              <a:rPr lang="en-US" altLang="zh-CN" dirty="0"/>
              <a:t>FM”</a:t>
            </a:r>
            <a:r>
              <a:rPr lang="zh-CN" altLang="en-US" dirty="0"/>
              <a:t>和“每日歌曲推荐”是综合了用户听歌记录、收藏的歌曲、歌单、歌手、收看的</a:t>
            </a:r>
            <a:r>
              <a:rPr lang="en-US" altLang="zh-CN" dirty="0"/>
              <a:t>MV</a:t>
            </a:r>
            <a:r>
              <a:rPr lang="zh-CN" altLang="en-US" dirty="0"/>
              <a:t>以及本地歌曲等多种因素，再经过多重计算之后给出的相关推荐结果。</a:t>
            </a:r>
            <a:endParaRPr lang="en-US" altLang="zh-CN" dirty="0"/>
          </a:p>
          <a:p>
            <a:pPr marL="285750" indent="-285750">
              <a:buFont typeface="Arial" panose="020B0604020202020204" pitchFamily="34" charset="0"/>
              <a:buChar char="•"/>
            </a:pPr>
            <a:r>
              <a:rPr lang="zh-CN" altLang="en-US" dirty="0"/>
              <a:t>网易云音乐还设置了“每日推荐”条目，以便收集用户的每日行为数据，不断地完善和丰富用户画像。“歌单”和“电台”的推荐功能也是一致的，主要收集用户的偏好和行为数据。</a:t>
            </a:r>
            <a:endParaRPr lang="en-US" altLang="zh-CN" dirty="0"/>
          </a:p>
          <a:p>
            <a:pPr marL="285750" indent="-285750">
              <a:buFont typeface="Arial" panose="020B0604020202020204" pitchFamily="34" charset="0"/>
              <a:buChar char="•"/>
            </a:pPr>
            <a:r>
              <a:rPr lang="zh-CN" altLang="en-US" dirty="0"/>
              <a:t>同时，网易云音乐的推荐应用中设置了用户自己打标签的功能，即当系统推荐不准确时，用户可以自行标记。</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参考资料</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0482"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406B11-92AF-41DD-9107-D11D08035CFE}" type="slidenum">
              <a:rPr lang="zh-CN" altLang="en-US"/>
            </a:fld>
            <a:endParaRPr lang="zh-CN" altLang="en-US"/>
          </a:p>
        </p:txBody>
      </p:sp>
      <p:sp>
        <p:nvSpPr>
          <p:cNvPr id="2" name="矩形 1"/>
          <p:cNvSpPr/>
          <p:nvPr/>
        </p:nvSpPr>
        <p:spPr>
          <a:xfrm>
            <a:off x="428624" y="908720"/>
            <a:ext cx="8535863" cy="1938992"/>
          </a:xfrm>
          <a:prstGeom prst="rect">
            <a:avLst/>
          </a:prstGeom>
        </p:spPr>
        <p:txBody>
          <a:bodyPr wrap="square">
            <a:spAutoFit/>
          </a:bodyPr>
          <a:lstStyle/>
          <a:p>
            <a:pPr lvl="0"/>
            <a:r>
              <a:rPr lang="en-US" altLang="zh-CN" sz="2400" dirty="0"/>
              <a:t>1.《Python</a:t>
            </a:r>
            <a:r>
              <a:rPr lang="zh-CN" altLang="en-US" sz="2400" dirty="0"/>
              <a:t>编程从入门到实践</a:t>
            </a:r>
            <a:r>
              <a:rPr lang="en-US" altLang="zh-CN" sz="2400" dirty="0"/>
              <a:t>》</a:t>
            </a:r>
            <a:endParaRPr lang="en-US" altLang="zh-CN" sz="2400" dirty="0"/>
          </a:p>
          <a:p>
            <a:pPr lvl="0"/>
            <a:r>
              <a:rPr lang="en-US" altLang="zh-CN" sz="2400" dirty="0"/>
              <a:t>2.</a:t>
            </a:r>
            <a:r>
              <a:rPr lang="zh-CN" altLang="en-US" sz="2400" dirty="0"/>
              <a:t>廖雪峰的官方网站</a:t>
            </a:r>
            <a:endParaRPr lang="en-US" altLang="zh-CN" sz="2400" dirty="0"/>
          </a:p>
          <a:p>
            <a:pPr lvl="0"/>
            <a:r>
              <a:rPr lang="en-US" altLang="zh-CN" sz="2400" dirty="0"/>
              <a:t>3.</a:t>
            </a:r>
            <a:r>
              <a:rPr lang="zh-CN" altLang="en-US" sz="2400" dirty="0"/>
              <a:t>莫烦</a:t>
            </a:r>
            <a:r>
              <a:rPr lang="en-US" altLang="zh-CN" sz="2400" dirty="0"/>
              <a:t>python</a:t>
            </a:r>
            <a:r>
              <a:rPr lang="zh-CN" altLang="en-US" sz="2400" dirty="0"/>
              <a:t>（视频）</a:t>
            </a:r>
            <a:endParaRPr lang="en-US" altLang="zh-CN" sz="2400" dirty="0"/>
          </a:p>
          <a:p>
            <a:pPr lvl="0"/>
            <a:r>
              <a:rPr lang="en-US" altLang="zh-CN" sz="2400" dirty="0"/>
              <a:t>4.《</a:t>
            </a:r>
            <a:r>
              <a:rPr lang="zh-CN" altLang="en-US" sz="2400" dirty="0"/>
              <a:t>推荐系统实践</a:t>
            </a:r>
            <a:r>
              <a:rPr lang="en-US" altLang="zh-CN" sz="2400" dirty="0"/>
              <a:t>》</a:t>
            </a:r>
            <a:endParaRPr lang="en-US" altLang="zh-CN" sz="2400" dirty="0"/>
          </a:p>
          <a:p>
            <a:pPr lvl="0"/>
            <a:endParaRPr lang="en-US" altLang="zh-CN" sz="2400"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584" y="2780928"/>
            <a:ext cx="242887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1479" y="2834657"/>
            <a:ext cx="2130152" cy="283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3"/>
          <a:stretch>
            <a:fillRect/>
          </a:stretch>
        </p:blipFill>
        <p:spPr>
          <a:xfrm>
            <a:off x="6444208" y="2847712"/>
            <a:ext cx="2038516" cy="273743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爬虫的定义和分类</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338"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01F6EDF-41F1-4C53-B2C2-7BB43C72307C}"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en-US" altLang="zh-CN" sz="2600" b="1" dirty="0">
                <a:solidFill>
                  <a:schemeClr val="bg1"/>
                </a:solidFill>
                <a:ea typeface="楷体_GB2312" panose="02010609030101010101" pitchFamily="49" charset="-122"/>
              </a:rPr>
              <a:t> </a:t>
            </a:r>
            <a:r>
              <a:rPr lang="zh-CN" altLang="en-US" sz="2600" b="1" dirty="0">
                <a:solidFill>
                  <a:schemeClr val="bg1"/>
                </a:solidFill>
                <a:ea typeface="楷体_GB2312" panose="02010609030101010101" pitchFamily="49" charset="-122"/>
              </a:rPr>
              <a:t>什么是爬虫</a:t>
            </a:r>
            <a:endParaRPr lang="zh-CN" altLang="en-US" sz="2800" b="1" dirty="0">
              <a:solidFill>
                <a:schemeClr val="bg1"/>
              </a:solidFill>
              <a:effectLst>
                <a:outerShdw blurRad="38100" dist="38100" dir="2700000" algn="tl">
                  <a:srgbClr val="000000">
                    <a:alpha val="43137"/>
                  </a:srgbClr>
                </a:outerShdw>
              </a:effectLst>
            </a:endParaRPr>
          </a:p>
        </p:txBody>
      </p:sp>
      <p:sp>
        <p:nvSpPr>
          <p:cNvPr id="14340" name="矩形 2"/>
          <p:cNvSpPr>
            <a:spLocks noChangeArrowheads="1"/>
          </p:cNvSpPr>
          <p:nvPr/>
        </p:nvSpPr>
        <p:spPr bwMode="auto">
          <a:xfrm>
            <a:off x="468313" y="2205038"/>
            <a:ext cx="6624637"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t>      </a:t>
            </a:r>
            <a:r>
              <a:rPr lang="zh-CN" altLang="en-US" sz="2400" b="1"/>
              <a:t>网络爬虫（又被称为网页蜘蛛、网络机器人），是一种按照一定的规则，自动地抓取万维网信息的程序或者脚本。</a:t>
            </a:r>
            <a:endParaRPr lang="en-US" altLang="zh-CN" sz="2400" b="1"/>
          </a:p>
          <a:p>
            <a:endParaRPr lang="en-US" altLang="zh-CN" sz="2400" b="1"/>
          </a:p>
          <a:p>
            <a:r>
              <a:rPr lang="en-US" altLang="zh-CN" sz="2000"/>
              <a:t>      </a:t>
            </a:r>
            <a:r>
              <a:rPr lang="zh-CN" altLang="en-US" sz="2000"/>
              <a:t>网络爬虫按照系统结构和实现技术，大致可以分为以下几种类型：通用网络爬虫、聚焦网络爬虫、增量式网络爬虫、深层网络爬虫。</a:t>
            </a:r>
            <a:endParaRPr lang="zh-CN" altLang="en-US"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爬虫的定义和分类</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6386"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79321DD-E457-4A33-B928-46AD230979D1}"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en-US" altLang="zh-CN" sz="2600" b="1" dirty="0">
                <a:solidFill>
                  <a:schemeClr val="bg1"/>
                </a:solidFill>
                <a:ea typeface="楷体_GB2312" panose="02010609030101010101" pitchFamily="49" charset="-122"/>
              </a:rPr>
              <a:t> </a:t>
            </a:r>
            <a:r>
              <a:rPr lang="zh-CN" altLang="en-US" sz="2600" b="1" dirty="0">
                <a:solidFill>
                  <a:schemeClr val="bg1"/>
                </a:solidFill>
                <a:ea typeface="楷体_GB2312" panose="02010609030101010101" pitchFamily="49" charset="-122"/>
              </a:rPr>
              <a:t>爬虫分类</a:t>
            </a:r>
            <a:endParaRPr lang="zh-CN" altLang="en-US" sz="2800" b="1" dirty="0">
              <a:solidFill>
                <a:schemeClr val="bg1"/>
              </a:solidFill>
              <a:effectLst>
                <a:outerShdw blurRad="38100" dist="38100" dir="2700000" algn="tl">
                  <a:srgbClr val="000000">
                    <a:alpha val="43137"/>
                  </a:srgbClr>
                </a:outerShdw>
              </a:effectLst>
            </a:endParaRPr>
          </a:p>
        </p:txBody>
      </p:sp>
      <p:sp>
        <p:nvSpPr>
          <p:cNvPr id="16388" name="矩形 2"/>
          <p:cNvSpPr>
            <a:spLocks noChangeArrowheads="1"/>
          </p:cNvSpPr>
          <p:nvPr/>
        </p:nvSpPr>
        <p:spPr bwMode="auto">
          <a:xfrm>
            <a:off x="468313" y="1989138"/>
            <a:ext cx="6624637"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t>通用网络爬虫</a:t>
            </a:r>
            <a:r>
              <a:rPr lang="zh-CN" altLang="en-US" sz="2000"/>
              <a:t>：例如传统的通用搜索引擎</a:t>
            </a:r>
            <a:r>
              <a:rPr lang="en-US" altLang="zh-CN" sz="2000"/>
              <a:t>baidu</a:t>
            </a:r>
            <a:r>
              <a:rPr lang="zh-CN" altLang="en-US" sz="2000"/>
              <a:t>、</a:t>
            </a:r>
            <a:r>
              <a:rPr lang="en-US" altLang="zh-CN" sz="2000"/>
              <a:t>yahoo</a:t>
            </a:r>
            <a:r>
              <a:rPr lang="zh-CN" altLang="en-US" sz="2000"/>
              <a:t>、</a:t>
            </a:r>
            <a:r>
              <a:rPr lang="en-US" altLang="zh-CN" sz="2000"/>
              <a:t>google</a:t>
            </a:r>
            <a:r>
              <a:rPr lang="zh-CN" altLang="en-US" sz="2000"/>
              <a:t>等，是一种大型复杂的网络爬虫，属于通用性网络爬虫的范畴。通用性搜索引擎存在一定局限性。</a:t>
            </a:r>
            <a:endParaRPr lang="en-US" altLang="zh-CN" sz="2000"/>
          </a:p>
          <a:p>
            <a:endParaRPr lang="en-US" altLang="zh-CN" sz="2000"/>
          </a:p>
          <a:p>
            <a:r>
              <a:rPr lang="zh-CN" altLang="en-US" sz="2000" b="1"/>
              <a:t>聚焦网络爬虫：</a:t>
            </a:r>
            <a:r>
              <a:rPr lang="zh-CN" altLang="en-US" sz="2000"/>
              <a:t>有既定的抓取目标</a:t>
            </a:r>
            <a:endParaRPr lang="en-US" altLang="zh-CN" sz="2000"/>
          </a:p>
          <a:p>
            <a:endParaRPr lang="en-US" altLang="zh-CN" sz="2000"/>
          </a:p>
          <a:p>
            <a:r>
              <a:rPr lang="zh-CN" altLang="en-US" sz="2000" b="1"/>
              <a:t>增量式网络爬虫：</a:t>
            </a:r>
            <a:r>
              <a:rPr lang="zh-CN" altLang="en-US" sz="2000"/>
              <a:t>对已下载网页采取增量式更新和只爬行新产生的或者已经发生变化的网页。</a:t>
            </a:r>
            <a:endParaRPr lang="en-US" altLang="zh-CN" sz="2000"/>
          </a:p>
          <a:p>
            <a:endParaRPr lang="en-US" altLang="zh-CN" sz="2000"/>
          </a:p>
          <a:p>
            <a:r>
              <a:rPr lang="zh-CN" altLang="en-US" sz="2000" b="1"/>
              <a:t>深层网络爬虫：</a:t>
            </a:r>
            <a:r>
              <a:rPr lang="en-US" altLang="zh-CN" sz="2000"/>
              <a:t>web</a:t>
            </a:r>
            <a:r>
              <a:rPr lang="zh-CN" altLang="en-US" sz="2000"/>
              <a:t>页面按存在方式可以分为表层网页和深层网页。表层网页是指以超链接可以到达的静态网页为主构成的</a:t>
            </a:r>
            <a:r>
              <a:rPr lang="en-US" altLang="zh-CN" sz="2000"/>
              <a:t>web</a:t>
            </a:r>
            <a:r>
              <a:rPr lang="zh-CN" altLang="en-US" sz="2000"/>
              <a:t>页面。深层网络是那些大部分内容不能通过静态链接获取的、隐藏在搜索表单后的</a:t>
            </a:r>
            <a:r>
              <a:rPr lang="en-US" altLang="zh-CN" sz="2000"/>
              <a:t>web</a:t>
            </a:r>
            <a:r>
              <a:rPr lang="zh-CN" altLang="en-US" sz="2000"/>
              <a:t>页面。</a:t>
            </a:r>
            <a:endParaRPr lang="zh-CN" altLang="en-US"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爬虫设计</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8434"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BAA7E15-3937-4C1A-8EC6-2DE9F48CE7EC}"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en-US" altLang="zh-CN" sz="2600" b="1" dirty="0">
                <a:solidFill>
                  <a:schemeClr val="bg1"/>
                </a:solidFill>
                <a:ea typeface="楷体_GB2312" panose="02010609030101010101" pitchFamily="49" charset="-122"/>
              </a:rPr>
              <a:t> </a:t>
            </a:r>
            <a:r>
              <a:rPr lang="zh-CN" altLang="en-US" sz="2600" b="1" dirty="0">
                <a:solidFill>
                  <a:schemeClr val="bg1"/>
                </a:solidFill>
                <a:ea typeface="楷体_GB2312" panose="02010609030101010101" pitchFamily="49" charset="-122"/>
              </a:rPr>
              <a:t>爬虫基本框架</a:t>
            </a:r>
            <a:endParaRPr lang="zh-CN" altLang="en-US" sz="2800" b="1" dirty="0">
              <a:solidFill>
                <a:schemeClr val="bg1"/>
              </a:solidFill>
              <a:effectLst>
                <a:outerShdw blurRad="38100" dist="38100" dir="2700000" algn="tl">
                  <a:srgbClr val="000000">
                    <a:alpha val="43137"/>
                  </a:srgbClr>
                </a:outerShdw>
              </a:effectLst>
            </a:endParaRPr>
          </a:p>
        </p:txBody>
      </p:sp>
      <p:grpSp>
        <p:nvGrpSpPr>
          <p:cNvPr id="18436" name="组合 7"/>
          <p:cNvGrpSpPr/>
          <p:nvPr/>
        </p:nvGrpSpPr>
        <p:grpSpPr bwMode="auto">
          <a:xfrm>
            <a:off x="539552" y="2060848"/>
            <a:ext cx="2840038" cy="3255963"/>
            <a:chOff x="3539" y="7659"/>
            <a:chExt cx="4290" cy="4284"/>
          </a:xfrm>
        </p:grpSpPr>
        <p:sp>
          <p:nvSpPr>
            <p:cNvPr id="18437" name="矩形 8"/>
            <p:cNvSpPr>
              <a:spLocks noChangeArrowheads="1"/>
            </p:cNvSpPr>
            <p:nvPr/>
          </p:nvSpPr>
          <p:spPr bwMode="auto">
            <a:xfrm>
              <a:off x="3539" y="8913"/>
              <a:ext cx="4290" cy="2070"/>
            </a:xfrm>
            <a:prstGeom prst="rect">
              <a:avLst/>
            </a:prstGeom>
            <a:solidFill>
              <a:srgbClr val="DCE6F2"/>
            </a:solidFill>
            <a:ln w="9525">
              <a:solidFill>
                <a:srgbClr val="000000"/>
              </a:solidFill>
              <a:miter lim="800000"/>
            </a:ln>
          </p:spPr>
          <p:txBody>
            <a:bodyPr/>
            <a:lstStyle/>
            <a:p>
              <a:endParaRPr lang="zh-CN" altLang="en-US"/>
            </a:p>
          </p:txBody>
        </p:sp>
        <p:sp>
          <p:nvSpPr>
            <p:cNvPr id="10" name="自选图形 12"/>
            <p:cNvSpPr>
              <a:spLocks noChangeArrowheads="1"/>
            </p:cNvSpPr>
            <p:nvPr/>
          </p:nvSpPr>
          <p:spPr bwMode="auto">
            <a:xfrm>
              <a:off x="4942" y="7659"/>
              <a:ext cx="1441" cy="556"/>
            </a:xfrm>
            <a:prstGeom prst="roundRect">
              <a:avLst>
                <a:gd name="adj" fmla="val 16667"/>
              </a:avLst>
            </a:prstGeom>
            <a:solidFill>
              <a:srgbClr val="8EB4E3"/>
            </a:solidFill>
            <a:ln w="9525" cmpd="sng">
              <a:solidFill>
                <a:srgbClr val="000000"/>
              </a:solidFill>
              <a:round/>
            </a:ln>
            <a:effectLst/>
          </p:spPr>
          <p:txBody>
            <a:bodyPr upright="1"/>
            <a:lstStyle/>
            <a:p>
              <a:pPr algn="just">
                <a:buFontTx/>
                <a:buNone/>
                <a:defRPr/>
              </a:pPr>
              <a:r>
                <a:rPr lang="en-US" altLang="zh-CN" sz="1050" kern="100">
                  <a:latin typeface="Calibri" panose="020F0502020204030204"/>
                  <a:cs typeface="Times New Roman" panose="02020603050405020304"/>
                  <a:sym typeface="Times New Roman" panose="02020603050405020304"/>
                </a:rPr>
                <a:t>爬虫控制器</a:t>
              </a:r>
              <a:endParaRPr lang="en-US" altLang="zh-CN" sz="1050" kern="100">
                <a:latin typeface="Calibri" panose="020F0502020204030204"/>
                <a:cs typeface="Times New Roman" panose="02020603050405020304"/>
                <a:sym typeface="Times New Roman" panose="02020603050405020304"/>
              </a:endParaRPr>
            </a:p>
          </p:txBody>
        </p:sp>
        <p:sp>
          <p:nvSpPr>
            <p:cNvPr id="11" name="自选图形 13"/>
            <p:cNvSpPr>
              <a:spLocks noChangeArrowheads="1"/>
            </p:cNvSpPr>
            <p:nvPr/>
          </p:nvSpPr>
          <p:spPr bwMode="auto">
            <a:xfrm>
              <a:off x="3978" y="9144"/>
              <a:ext cx="1424" cy="524"/>
            </a:xfrm>
            <a:prstGeom prst="roundRect">
              <a:avLst>
                <a:gd name="adj" fmla="val 16667"/>
              </a:avLst>
            </a:prstGeom>
            <a:solidFill>
              <a:srgbClr val="C6D9F1"/>
            </a:solidFill>
            <a:ln w="9525" cmpd="sng">
              <a:solidFill>
                <a:srgbClr val="000000"/>
              </a:solidFill>
              <a:round/>
            </a:ln>
          </p:spPr>
          <p:txBody>
            <a:bodyPr upright="1"/>
            <a:lstStyle/>
            <a:p>
              <a:pPr algn="just">
                <a:buFontTx/>
                <a:buNone/>
                <a:defRPr/>
              </a:pPr>
              <a:r>
                <a:rPr lang="en-US" altLang="zh-CN" sz="1050" kern="100">
                  <a:latin typeface="Calibri" panose="020F0502020204030204"/>
                  <a:cs typeface="Times New Roman" panose="02020603050405020304"/>
                  <a:sym typeface="Times New Roman" panose="02020603050405020304"/>
                </a:rPr>
                <a:t>URL管理器</a:t>
              </a:r>
              <a:endParaRPr lang="en-US" altLang="zh-CN" sz="1050" kern="100">
                <a:latin typeface="Calibri" panose="020F0502020204030204"/>
                <a:cs typeface="Times New Roman" panose="02020603050405020304"/>
                <a:sym typeface="Times New Roman" panose="02020603050405020304"/>
              </a:endParaRPr>
            </a:p>
          </p:txBody>
        </p:sp>
        <p:sp>
          <p:nvSpPr>
            <p:cNvPr id="12" name="自选图形 14"/>
            <p:cNvSpPr>
              <a:spLocks noChangeArrowheads="1"/>
            </p:cNvSpPr>
            <p:nvPr/>
          </p:nvSpPr>
          <p:spPr bwMode="auto">
            <a:xfrm>
              <a:off x="3978" y="10224"/>
              <a:ext cx="1441" cy="524"/>
            </a:xfrm>
            <a:prstGeom prst="roundRect">
              <a:avLst>
                <a:gd name="adj" fmla="val 16667"/>
              </a:avLst>
            </a:prstGeom>
            <a:solidFill>
              <a:srgbClr val="C6D9F1"/>
            </a:solidFill>
            <a:ln w="9525" cmpd="sng">
              <a:solidFill>
                <a:srgbClr val="000000"/>
              </a:solidFill>
              <a:round/>
            </a:ln>
          </p:spPr>
          <p:txBody>
            <a:bodyPr upright="1"/>
            <a:lstStyle/>
            <a:p>
              <a:pPr algn="just">
                <a:buFontTx/>
                <a:buNone/>
                <a:defRPr/>
              </a:pPr>
              <a:r>
                <a:rPr lang="en-US" altLang="zh-CN" sz="1050" kern="100">
                  <a:latin typeface="Calibri" panose="020F0502020204030204"/>
                  <a:cs typeface="Times New Roman" panose="02020603050405020304"/>
                  <a:sym typeface="Times New Roman" panose="02020603050405020304"/>
                </a:rPr>
                <a:t>网页下载器</a:t>
              </a:r>
              <a:endParaRPr lang="en-US" altLang="zh-CN" sz="1050" kern="100">
                <a:latin typeface="Calibri" panose="020F0502020204030204"/>
                <a:cs typeface="Times New Roman" panose="02020603050405020304"/>
                <a:sym typeface="Times New Roman" panose="02020603050405020304"/>
              </a:endParaRPr>
            </a:p>
          </p:txBody>
        </p:sp>
        <p:sp>
          <p:nvSpPr>
            <p:cNvPr id="13" name="自选图形 15"/>
            <p:cNvSpPr>
              <a:spLocks noChangeArrowheads="1"/>
            </p:cNvSpPr>
            <p:nvPr/>
          </p:nvSpPr>
          <p:spPr bwMode="auto">
            <a:xfrm>
              <a:off x="6285" y="9733"/>
              <a:ext cx="1424" cy="554"/>
            </a:xfrm>
            <a:prstGeom prst="roundRect">
              <a:avLst>
                <a:gd name="adj" fmla="val 16667"/>
              </a:avLst>
            </a:prstGeom>
            <a:solidFill>
              <a:srgbClr val="C6D9F1"/>
            </a:solidFill>
            <a:ln w="9525" cmpd="sng">
              <a:solidFill>
                <a:srgbClr val="000000"/>
              </a:solidFill>
              <a:round/>
            </a:ln>
          </p:spPr>
          <p:txBody>
            <a:bodyPr upright="1"/>
            <a:lstStyle/>
            <a:p>
              <a:pPr algn="just">
                <a:buFontTx/>
                <a:buNone/>
                <a:defRPr/>
              </a:pPr>
              <a:r>
                <a:rPr lang="en-US" altLang="zh-CN" sz="1050" kern="100">
                  <a:latin typeface="Calibri" panose="020F0502020204030204"/>
                  <a:cs typeface="Times New Roman" panose="02020603050405020304"/>
                  <a:sym typeface="Times New Roman" panose="02020603050405020304"/>
                </a:rPr>
                <a:t>网页解析器</a:t>
              </a:r>
              <a:endParaRPr lang="en-US" altLang="zh-CN" sz="1050" kern="100">
                <a:latin typeface="Calibri" panose="020F0502020204030204"/>
                <a:cs typeface="Times New Roman" panose="02020603050405020304"/>
                <a:sym typeface="Times New Roman" panose="02020603050405020304"/>
              </a:endParaRPr>
            </a:p>
          </p:txBody>
        </p:sp>
        <p:sp>
          <p:nvSpPr>
            <p:cNvPr id="14" name="自选图形 17"/>
            <p:cNvSpPr>
              <a:spLocks noChangeArrowheads="1"/>
            </p:cNvSpPr>
            <p:nvPr/>
          </p:nvSpPr>
          <p:spPr bwMode="auto">
            <a:xfrm>
              <a:off x="4822" y="11463"/>
              <a:ext cx="1499" cy="480"/>
            </a:xfrm>
            <a:prstGeom prst="roundRect">
              <a:avLst>
                <a:gd name="adj" fmla="val 16667"/>
              </a:avLst>
            </a:prstGeom>
            <a:solidFill>
              <a:srgbClr val="8EB4E3"/>
            </a:solidFill>
            <a:ln w="9525" cmpd="sng">
              <a:solidFill>
                <a:srgbClr val="000000"/>
              </a:solidFill>
              <a:round/>
            </a:ln>
          </p:spPr>
          <p:txBody>
            <a:bodyPr upright="1"/>
            <a:lstStyle/>
            <a:p>
              <a:pPr algn="just">
                <a:buFontTx/>
                <a:buNone/>
                <a:defRPr/>
              </a:pPr>
              <a:r>
                <a:rPr lang="en-US" altLang="zh-CN" sz="1050" kern="100">
                  <a:latin typeface="Calibri" panose="020F0502020204030204"/>
                  <a:cs typeface="Times New Roman" panose="02020603050405020304"/>
                  <a:sym typeface="Times New Roman" panose="02020603050405020304"/>
                </a:rPr>
                <a:t>数据输出器</a:t>
              </a:r>
              <a:endParaRPr lang="en-US" altLang="zh-CN" sz="1050" kern="100">
                <a:latin typeface="Calibri" panose="020F0502020204030204"/>
                <a:cs typeface="Times New Roman" panose="02020603050405020304"/>
                <a:sym typeface="Times New Roman" panose="02020603050405020304"/>
              </a:endParaRPr>
            </a:p>
            <a:p>
              <a:pPr algn="just">
                <a:buFontTx/>
                <a:buNone/>
                <a:defRPr/>
              </a:pPr>
              <a:r>
                <a:rPr lang="en-US" altLang="zh-CN" sz="1050" kern="100">
                  <a:latin typeface="Calibri" panose="020F0502020204030204"/>
                  <a:cs typeface="Times New Roman" panose="02020603050405020304"/>
                  <a:sym typeface="Times New Roman" panose="02020603050405020304"/>
                </a:rPr>
                <a:t> </a:t>
              </a:r>
              <a:endParaRPr lang="en-US" altLang="zh-CN" sz="1050" kern="100">
                <a:latin typeface="Calibri" panose="020F0502020204030204"/>
                <a:cs typeface="Times New Roman" panose="02020603050405020304"/>
                <a:sym typeface="Times New Roman" panose="02020603050405020304"/>
              </a:endParaRPr>
            </a:p>
          </p:txBody>
        </p:sp>
        <p:cxnSp>
          <p:nvCxnSpPr>
            <p:cNvPr id="18443" name="直线 18"/>
            <p:cNvCxnSpPr>
              <a:cxnSpLocks noChangeShapeType="1"/>
            </p:cNvCxnSpPr>
            <p:nvPr/>
          </p:nvCxnSpPr>
          <p:spPr bwMode="auto">
            <a:xfrm>
              <a:off x="5673" y="8224"/>
              <a:ext cx="0" cy="698"/>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cxnSp>
          <p:nvCxnSpPr>
            <p:cNvPr id="18444" name="直线 19"/>
            <p:cNvCxnSpPr>
              <a:cxnSpLocks noChangeShapeType="1"/>
            </p:cNvCxnSpPr>
            <p:nvPr/>
          </p:nvCxnSpPr>
          <p:spPr bwMode="auto">
            <a:xfrm>
              <a:off x="4656" y="9669"/>
              <a:ext cx="1" cy="555"/>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cxnSp>
          <p:nvCxnSpPr>
            <p:cNvPr id="18445" name="直线 20"/>
            <p:cNvCxnSpPr>
              <a:cxnSpLocks noChangeShapeType="1"/>
            </p:cNvCxnSpPr>
            <p:nvPr/>
          </p:nvCxnSpPr>
          <p:spPr bwMode="auto">
            <a:xfrm flipV="1">
              <a:off x="5423" y="10287"/>
              <a:ext cx="952" cy="255"/>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cxnSp>
          <p:nvCxnSpPr>
            <p:cNvPr id="18446" name="直线 21"/>
            <p:cNvCxnSpPr>
              <a:cxnSpLocks noChangeShapeType="1"/>
            </p:cNvCxnSpPr>
            <p:nvPr/>
          </p:nvCxnSpPr>
          <p:spPr bwMode="auto">
            <a:xfrm flipH="1" flipV="1">
              <a:off x="5419" y="9388"/>
              <a:ext cx="1215" cy="345"/>
            </a:xfrm>
            <a:prstGeom prst="line">
              <a:avLst/>
            </a:prstGeom>
            <a:noFill/>
            <a:ln w="9525">
              <a:solidFill>
                <a:srgbClr val="000000"/>
              </a:solidFill>
              <a:prstDash val="dashDot"/>
              <a:round/>
              <a:tailEnd type="arrow" w="med" len="med"/>
            </a:ln>
            <a:extLst>
              <a:ext uri="{909E8E84-426E-40DD-AFC4-6F175D3DCCD1}">
                <a14:hiddenFill xmlns:a14="http://schemas.microsoft.com/office/drawing/2010/main">
                  <a:noFill/>
                </a14:hiddenFill>
              </a:ext>
            </a:extLst>
          </p:spPr>
        </p:cxnSp>
        <p:cxnSp>
          <p:nvCxnSpPr>
            <p:cNvPr id="18447" name="直线 22"/>
            <p:cNvCxnSpPr>
              <a:cxnSpLocks noChangeShapeType="1"/>
            </p:cNvCxnSpPr>
            <p:nvPr/>
          </p:nvCxnSpPr>
          <p:spPr bwMode="auto">
            <a:xfrm>
              <a:off x="5573" y="11004"/>
              <a:ext cx="0" cy="468"/>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cxnSp>
      </p:grpSp>
      <p:sp>
        <p:nvSpPr>
          <p:cNvPr id="18448" name="矩形 1"/>
          <p:cNvSpPr>
            <a:spLocks noChangeArrowheads="1"/>
          </p:cNvSpPr>
          <p:nvPr/>
        </p:nvSpPr>
        <p:spPr bwMode="auto">
          <a:xfrm>
            <a:off x="3809898" y="1866140"/>
            <a:ext cx="4897833"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a:t>(1)</a:t>
            </a:r>
            <a:r>
              <a:rPr lang="zh-CN" altLang="en-US" dirty="0"/>
              <a:t>爬虫控制端：启动爬虫，停止爬虫，监视爬虫的运行情况。</a:t>
            </a:r>
            <a:endParaRPr lang="zh-CN" altLang="en-US" dirty="0"/>
          </a:p>
          <a:p>
            <a:pPr>
              <a:spcBef>
                <a:spcPts val="1200"/>
              </a:spcBef>
            </a:pPr>
            <a:r>
              <a:rPr lang="en-US" altLang="zh-CN" dirty="0"/>
              <a:t>(2)</a:t>
            </a:r>
            <a:r>
              <a:rPr lang="zh-CN" altLang="en-US" dirty="0"/>
              <a:t>爬虫运行模块：包含三个小模块，</a:t>
            </a:r>
            <a:r>
              <a:rPr lang="en-US" altLang="zh-CN" dirty="0"/>
              <a:t>URL</a:t>
            </a:r>
            <a:r>
              <a:rPr lang="zh-CN" altLang="en-US" dirty="0"/>
              <a:t>管理器、网页下载器、网页解析器。</a:t>
            </a:r>
            <a:endParaRPr lang="zh-CN" altLang="en-US" dirty="0"/>
          </a:p>
          <a:p>
            <a:r>
              <a:rPr lang="en-US" altLang="zh-CN" dirty="0"/>
              <a:t>URL</a:t>
            </a:r>
            <a:r>
              <a:rPr lang="zh-CN" altLang="en-US" dirty="0"/>
              <a:t>管理器：对需要爬取的</a:t>
            </a:r>
            <a:r>
              <a:rPr lang="en-US" altLang="zh-CN" dirty="0"/>
              <a:t>URL</a:t>
            </a:r>
            <a:r>
              <a:rPr lang="zh-CN" altLang="en-US" dirty="0"/>
              <a:t>和已经爬取过的</a:t>
            </a:r>
            <a:r>
              <a:rPr lang="en-US" altLang="zh-CN" dirty="0"/>
              <a:t>URL</a:t>
            </a:r>
            <a:r>
              <a:rPr lang="zh-CN" altLang="en-US" dirty="0"/>
              <a:t>进行管理，可以从</a:t>
            </a:r>
            <a:r>
              <a:rPr lang="en-US" altLang="zh-CN" dirty="0"/>
              <a:t>URL</a:t>
            </a:r>
            <a:r>
              <a:rPr lang="zh-CN" altLang="en-US" dirty="0"/>
              <a:t>管理器中取出一个待爬取的</a:t>
            </a:r>
            <a:r>
              <a:rPr lang="en-US" altLang="zh-CN" dirty="0"/>
              <a:t>URL</a:t>
            </a:r>
            <a:r>
              <a:rPr lang="zh-CN" altLang="en-US" dirty="0"/>
              <a:t>，传递给网页下载器。</a:t>
            </a:r>
            <a:endParaRPr lang="zh-CN" altLang="en-US" dirty="0"/>
          </a:p>
          <a:p>
            <a:r>
              <a:rPr lang="zh-CN" altLang="en-US" dirty="0"/>
              <a:t>网页下载器：网页下载器将</a:t>
            </a:r>
            <a:r>
              <a:rPr lang="en-US" altLang="zh-CN" dirty="0"/>
              <a:t>URL</a:t>
            </a:r>
            <a:r>
              <a:rPr lang="zh-CN" altLang="en-US" dirty="0"/>
              <a:t>指定的网页下载下来，存储成一个字符串，传递给网页解析器。</a:t>
            </a:r>
            <a:endParaRPr lang="zh-CN" altLang="en-US" dirty="0"/>
          </a:p>
          <a:p>
            <a:r>
              <a:rPr lang="zh-CN" altLang="en-US" dirty="0"/>
              <a:t>网页解析器：网页解析器解析传递的字符串，解析器不仅可以解析出需要爬取的数据，而且还可以解析出每一个网页指向其他网页的</a:t>
            </a:r>
            <a:r>
              <a:rPr lang="en-US" altLang="zh-CN" dirty="0"/>
              <a:t>URL</a:t>
            </a:r>
            <a:r>
              <a:rPr lang="zh-CN" altLang="en-US" dirty="0"/>
              <a:t>，这些</a:t>
            </a:r>
            <a:r>
              <a:rPr lang="en-US" altLang="zh-CN" dirty="0"/>
              <a:t>URL</a:t>
            </a:r>
            <a:r>
              <a:rPr lang="zh-CN" altLang="en-US" dirty="0"/>
              <a:t>被解析出来会补充进</a:t>
            </a:r>
            <a:r>
              <a:rPr lang="en-US" altLang="zh-CN" dirty="0"/>
              <a:t>URL</a:t>
            </a:r>
            <a:r>
              <a:rPr lang="zh-CN" altLang="en-US" dirty="0"/>
              <a:t>管理器</a:t>
            </a:r>
            <a:endParaRPr lang="zh-CN" altLang="en-US" dirty="0"/>
          </a:p>
          <a:p>
            <a:pPr>
              <a:spcBef>
                <a:spcPts val="1200"/>
              </a:spcBef>
            </a:pPr>
            <a:r>
              <a:rPr lang="en-US" altLang="zh-CN" dirty="0"/>
              <a:t>(3)</a:t>
            </a:r>
            <a:r>
              <a:rPr lang="zh-CN" altLang="en-US" dirty="0"/>
              <a:t>数据输出模块：存储爬取的数据</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爬虫设计</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0482"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406B11-92AF-41DD-9107-D11D08035CFE}"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en-US" altLang="zh-CN" sz="2600" b="1" dirty="0">
                <a:solidFill>
                  <a:schemeClr val="bg1"/>
                </a:solidFill>
                <a:ea typeface="楷体_GB2312" panose="02010609030101010101" pitchFamily="49" charset="-122"/>
              </a:rPr>
              <a:t> </a:t>
            </a:r>
            <a:r>
              <a:rPr lang="zh-CN" altLang="en-US" sz="2600" b="1" dirty="0">
                <a:solidFill>
                  <a:schemeClr val="bg1"/>
                </a:solidFill>
                <a:ea typeface="楷体_GB2312" panose="02010609030101010101" pitchFamily="49" charset="-122"/>
              </a:rPr>
              <a:t>爬虫的基本工作流程</a:t>
            </a:r>
            <a:endParaRPr lang="zh-CN" altLang="en-US" sz="2800" b="1" dirty="0">
              <a:solidFill>
                <a:schemeClr val="bg1"/>
              </a:solidFill>
              <a:effectLst>
                <a:outerShdw blurRad="38100" dist="38100" dir="2700000" algn="tl">
                  <a:srgbClr val="000000">
                    <a:alpha val="43137"/>
                  </a:srgbClr>
                </a:outerShdw>
              </a:effectLst>
            </a:endParaRPr>
          </a:p>
        </p:txBody>
      </p:sp>
      <p:pic>
        <p:nvPicPr>
          <p:cNvPr id="20484" name="图片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59632" y="1898203"/>
            <a:ext cx="6411913" cy="419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爬虫设计</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4578"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23D81F-83E5-4BE5-BCD1-4781FCAFE417}"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en-US" altLang="zh-CN" sz="2600" b="1" dirty="0">
                <a:solidFill>
                  <a:schemeClr val="bg1"/>
                </a:solidFill>
                <a:ea typeface="楷体_GB2312" panose="02010609030101010101" pitchFamily="49" charset="-122"/>
              </a:rPr>
              <a:t> </a:t>
            </a:r>
            <a:r>
              <a:rPr lang="zh-CN" altLang="en-US" sz="2600" b="1" dirty="0">
                <a:solidFill>
                  <a:schemeClr val="bg1"/>
                </a:solidFill>
                <a:ea typeface="楷体_GB2312" panose="02010609030101010101" pitchFamily="49" charset="-122"/>
              </a:rPr>
              <a:t>爬虫的关键技术</a:t>
            </a:r>
            <a:endParaRPr lang="zh-CN" altLang="en-US" sz="2800" b="1" dirty="0">
              <a:solidFill>
                <a:schemeClr val="bg1"/>
              </a:solidFill>
              <a:effectLst>
                <a:outerShdw blurRad="38100" dist="38100" dir="2700000" algn="tl">
                  <a:srgbClr val="000000">
                    <a:alpha val="43137"/>
                  </a:srgbClr>
                </a:outerShdw>
              </a:effectLst>
            </a:endParaRPr>
          </a:p>
        </p:txBody>
      </p:sp>
      <p:sp>
        <p:nvSpPr>
          <p:cNvPr id="24580" name="矩形 1"/>
          <p:cNvSpPr>
            <a:spLocks noChangeArrowheads="1"/>
          </p:cNvSpPr>
          <p:nvPr/>
        </p:nvSpPr>
        <p:spPr bwMode="auto">
          <a:xfrm>
            <a:off x="1275804" y="2362535"/>
            <a:ext cx="6535241"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t>1.</a:t>
            </a:r>
            <a:r>
              <a:rPr lang="zh-CN" altLang="en-US" sz="2000" b="1" dirty="0"/>
              <a:t>网页获取</a:t>
            </a:r>
            <a:endParaRPr lang="zh-CN" altLang="en-US" sz="2000" b="1" dirty="0"/>
          </a:p>
          <a:p>
            <a:r>
              <a:rPr lang="en-US" altLang="zh-CN" sz="2000" dirty="0"/>
              <a:t>requests</a:t>
            </a:r>
            <a:r>
              <a:rPr lang="zh-CN" altLang="en-US" sz="2000" dirty="0"/>
              <a:t>库是</a:t>
            </a:r>
            <a:r>
              <a:rPr lang="en-US" altLang="zh-CN" sz="2000" dirty="0"/>
              <a:t>Python</a:t>
            </a:r>
            <a:r>
              <a:rPr lang="zh-CN" altLang="en-US" sz="2000" dirty="0"/>
              <a:t>中的一个</a:t>
            </a:r>
            <a:r>
              <a:rPr lang="en-US" altLang="zh-CN" sz="2000" dirty="0"/>
              <a:t>HTTP</a:t>
            </a:r>
            <a:r>
              <a:rPr lang="zh-CN" altLang="en-US" sz="2000" dirty="0"/>
              <a:t>网络请求库，用来简化网络请求。</a:t>
            </a:r>
            <a:r>
              <a:rPr lang="en-US" altLang="zh-CN" sz="2000" dirty="0"/>
              <a:t>Requests </a:t>
            </a:r>
            <a:r>
              <a:rPr lang="zh-CN" altLang="en-US" sz="2000" dirty="0"/>
              <a:t>是用</a:t>
            </a:r>
            <a:r>
              <a:rPr lang="en-US" altLang="zh-CN" sz="2000" dirty="0">
                <a:hlinkClick r:id="rId1"/>
              </a:rPr>
              <a:t>Python</a:t>
            </a:r>
            <a:r>
              <a:rPr lang="zh-CN" altLang="en-US" sz="2000" dirty="0"/>
              <a:t>语言编写，基于 </a:t>
            </a:r>
            <a:r>
              <a:rPr lang="en-US" altLang="zh-CN" sz="2000" dirty="0" err="1"/>
              <a:t>urllib</a:t>
            </a:r>
            <a:r>
              <a:rPr lang="en-US" altLang="zh-CN" sz="2000" dirty="0"/>
              <a:t>(</a:t>
            </a:r>
            <a:r>
              <a:rPr lang="en-US" altLang="zh-CN" sz="2000" dirty="0" err="1"/>
              <a:t>urllib</a:t>
            </a:r>
            <a:r>
              <a:rPr lang="zh-CN" altLang="en-US" sz="2000" dirty="0"/>
              <a:t>也是</a:t>
            </a:r>
            <a:r>
              <a:rPr lang="en-US" altLang="zh-CN" sz="2000" dirty="0"/>
              <a:t>python</a:t>
            </a:r>
            <a:r>
              <a:rPr lang="zh-CN" altLang="en-US" sz="2000" dirty="0"/>
              <a:t>爬虫的一个请求和获取网页内容的第三方库</a:t>
            </a:r>
            <a:r>
              <a:rPr lang="en-US" altLang="zh-CN" sz="2000" dirty="0"/>
              <a:t>)</a:t>
            </a:r>
            <a:r>
              <a:rPr lang="zh-CN" altLang="en-US" sz="2000" dirty="0"/>
              <a:t>，采用 </a:t>
            </a:r>
            <a:r>
              <a:rPr lang="en-US" altLang="zh-CN" sz="2000" dirty="0"/>
              <a:t>Apache2 Licensed </a:t>
            </a:r>
            <a:r>
              <a:rPr lang="zh-CN" altLang="en-US" sz="2000" dirty="0"/>
              <a:t>开源协议的 </a:t>
            </a:r>
            <a:r>
              <a:rPr lang="en-US" altLang="zh-CN" sz="2000" dirty="0"/>
              <a:t>HTTP </a:t>
            </a:r>
            <a:r>
              <a:rPr lang="zh-CN" altLang="en-US" sz="2000" dirty="0"/>
              <a:t>库。它比 </a:t>
            </a:r>
            <a:r>
              <a:rPr lang="en-US" altLang="zh-CN" sz="2000" dirty="0" err="1"/>
              <a:t>urllib</a:t>
            </a:r>
            <a:r>
              <a:rPr lang="en-US" altLang="zh-CN" sz="2000" dirty="0"/>
              <a:t> </a:t>
            </a:r>
            <a:r>
              <a:rPr lang="zh-CN" altLang="en-US" sz="2000" dirty="0"/>
              <a:t>更加方便，可以节约我们大量的工作，完全满足 </a:t>
            </a:r>
            <a:r>
              <a:rPr lang="en-US" altLang="zh-CN" sz="2000" dirty="0"/>
              <a:t>HTTP </a:t>
            </a:r>
            <a:r>
              <a:rPr lang="zh-CN" altLang="en-US" sz="2000" dirty="0"/>
              <a:t>测试需求。</a:t>
            </a:r>
            <a:r>
              <a:rPr lang="en-US" altLang="zh-CN" sz="2000" dirty="0"/>
              <a:t>Requests </a:t>
            </a:r>
            <a:r>
              <a:rPr lang="zh-CN" altLang="en-US" sz="2000" dirty="0"/>
              <a:t>更重要的一点是它支持 </a:t>
            </a:r>
            <a:r>
              <a:rPr lang="en-US" altLang="zh-CN" sz="2000" dirty="0"/>
              <a:t>Python3</a:t>
            </a:r>
            <a:r>
              <a:rPr lang="zh-CN" altLang="en-US" sz="2000" dirty="0"/>
              <a:t>。通过命令行运行 </a:t>
            </a:r>
            <a:r>
              <a:rPr lang="en-US" altLang="zh-CN" sz="2000" dirty="0"/>
              <a:t>pip install requests</a:t>
            </a:r>
            <a:r>
              <a:rPr lang="zh-CN" altLang="en-US" sz="2000" dirty="0"/>
              <a:t>进行安装，在程序中用</a:t>
            </a:r>
            <a:r>
              <a:rPr lang="en-US" altLang="zh-CN" sz="2000" dirty="0"/>
              <a:t>import requests</a:t>
            </a:r>
            <a:r>
              <a:rPr lang="zh-CN" altLang="en-US" sz="2000" dirty="0"/>
              <a:t>语句导入该库。</a:t>
            </a:r>
            <a:endParaRPr lang="zh-CN" alt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8625" y="0"/>
            <a:ext cx="8229600" cy="714375"/>
          </a:xfrm>
        </p:spPr>
        <p:txBody>
          <a:bodyPr/>
          <a:lstStyle/>
          <a:p>
            <a:pPr>
              <a:defRPr/>
            </a:pPr>
            <a:r>
              <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爬虫设计</a:t>
            </a:r>
            <a:endParaRPr lang="zh-CN" altLang="en-US" sz="3200" b="1" dirty="0">
              <a:solidFill>
                <a:schemeClr val="tx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6626"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3E31EA-A457-4C54-A02A-F4E88E39B4DD}" type="slidenum">
              <a:rPr lang="zh-CN" altLang="en-US"/>
            </a:fld>
            <a:endParaRPr lang="zh-CN" altLang="en-US"/>
          </a:p>
        </p:txBody>
      </p:sp>
      <p:sp>
        <p:nvSpPr>
          <p:cNvPr id="7" name="AutoShape 2"/>
          <p:cNvSpPr>
            <a:spLocks noChangeArrowheads="1"/>
          </p:cNvSpPr>
          <p:nvPr/>
        </p:nvSpPr>
        <p:spPr bwMode="auto">
          <a:xfrm>
            <a:off x="0" y="981075"/>
            <a:ext cx="8101013" cy="431800"/>
          </a:xfrm>
          <a:prstGeom prst="homePlate">
            <a:avLst>
              <a:gd name="adj" fmla="val 39693"/>
            </a:avLst>
          </a:prstGeom>
        </p:spPr>
        <p:style>
          <a:lnRef idx="3">
            <a:schemeClr val="lt1"/>
          </a:lnRef>
          <a:fillRef idx="1">
            <a:schemeClr val="accent1"/>
          </a:fillRef>
          <a:effectRef idx="1">
            <a:schemeClr val="accent1"/>
          </a:effectRef>
          <a:fontRef idx="minor">
            <a:schemeClr val="lt1"/>
          </a:fontRef>
        </p:style>
        <p:txBody>
          <a:bodyPr wrap="none" lIns="90000" tIns="46800" rIns="90000" bIns="46800" anchor="ctr"/>
          <a:lstStyle/>
          <a:p>
            <a:pPr>
              <a:buFontTx/>
              <a:buNone/>
              <a:defRPr/>
            </a:pPr>
            <a:r>
              <a:rPr lang="en-US" altLang="zh-CN" sz="2600" b="1" dirty="0">
                <a:solidFill>
                  <a:schemeClr val="bg1"/>
                </a:solidFill>
                <a:ea typeface="楷体_GB2312" panose="02010609030101010101" pitchFamily="49" charset="-122"/>
              </a:rPr>
              <a:t> </a:t>
            </a:r>
            <a:r>
              <a:rPr lang="zh-CN" altLang="en-US" sz="2600" b="1" dirty="0">
                <a:solidFill>
                  <a:schemeClr val="bg1"/>
                </a:solidFill>
                <a:ea typeface="楷体_GB2312" panose="02010609030101010101" pitchFamily="49" charset="-122"/>
              </a:rPr>
              <a:t>爬虫的关键技术</a:t>
            </a:r>
            <a:endParaRPr lang="zh-CN" altLang="en-US" sz="2800" b="1" dirty="0">
              <a:solidFill>
                <a:schemeClr val="bg1"/>
              </a:solidFill>
              <a:effectLst>
                <a:outerShdw blurRad="38100" dist="38100" dir="2700000" algn="tl">
                  <a:srgbClr val="000000">
                    <a:alpha val="43137"/>
                  </a:srgbClr>
                </a:outerShdw>
              </a:effectLst>
            </a:endParaRPr>
          </a:p>
        </p:txBody>
      </p:sp>
      <p:sp>
        <p:nvSpPr>
          <p:cNvPr id="26628" name="矩形 1"/>
          <p:cNvSpPr>
            <a:spLocks noChangeArrowheads="1"/>
          </p:cNvSpPr>
          <p:nvPr/>
        </p:nvSpPr>
        <p:spPr bwMode="auto">
          <a:xfrm>
            <a:off x="1141047" y="2132856"/>
            <a:ext cx="6804756"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a:t>2.</a:t>
            </a:r>
            <a:r>
              <a:rPr lang="zh-CN" altLang="en-US" dirty="0"/>
              <a:t>网页解析</a:t>
            </a:r>
            <a:endParaRPr lang="zh-CN" altLang="en-US" dirty="0"/>
          </a:p>
          <a:p>
            <a:r>
              <a:rPr lang="zh-CN" altLang="en-US" dirty="0"/>
              <a:t>知乎爬虫的网页解析部分主要用到</a:t>
            </a:r>
            <a:r>
              <a:rPr lang="en-US" altLang="zh-CN" dirty="0"/>
              <a:t>Python</a:t>
            </a:r>
            <a:r>
              <a:rPr lang="zh-CN" altLang="en-US" dirty="0"/>
              <a:t>编程语言的</a:t>
            </a:r>
            <a:r>
              <a:rPr lang="en-US" altLang="zh-CN" dirty="0" err="1"/>
              <a:t>BeautifulSoup</a:t>
            </a:r>
            <a:r>
              <a:rPr lang="zh-CN" altLang="en-US" dirty="0"/>
              <a:t>库。</a:t>
            </a:r>
            <a:r>
              <a:rPr lang="en-US" altLang="zh-CN" dirty="0" err="1"/>
              <a:t>BeautifulSoup</a:t>
            </a:r>
            <a:r>
              <a:rPr lang="zh-CN" altLang="en-US" dirty="0"/>
              <a:t>支持</a:t>
            </a:r>
            <a:r>
              <a:rPr lang="en-US" altLang="zh-CN" dirty="0"/>
              <a:t>Python</a:t>
            </a:r>
            <a:r>
              <a:rPr lang="zh-CN" altLang="en-US" dirty="0"/>
              <a:t>标准库中的</a:t>
            </a:r>
            <a:r>
              <a:rPr lang="en-US" altLang="zh-CN" dirty="0"/>
              <a:t>HTML</a:t>
            </a:r>
            <a:r>
              <a:rPr lang="zh-CN" altLang="en-US" dirty="0"/>
              <a:t>解析器</a:t>
            </a:r>
            <a:r>
              <a:rPr lang="en-US" altLang="zh-CN" dirty="0"/>
              <a:t>,</a:t>
            </a:r>
            <a:r>
              <a:rPr lang="zh-CN" altLang="en-US" dirty="0"/>
              <a:t>还支持一些第三方的解析器</a:t>
            </a:r>
            <a:r>
              <a:rPr lang="en-US" altLang="zh-CN" dirty="0"/>
              <a:t>,</a:t>
            </a:r>
            <a:r>
              <a:rPr lang="zh-CN" altLang="en-US" dirty="0"/>
              <a:t>例如</a:t>
            </a:r>
            <a:r>
              <a:rPr lang="en-US" altLang="zh-CN" dirty="0" err="1"/>
              <a:t>lxml</a:t>
            </a:r>
            <a:r>
              <a:rPr lang="en-US" altLang="zh-CN" dirty="0"/>
              <a:t> </a:t>
            </a:r>
            <a:r>
              <a:rPr lang="zh-CN" altLang="en-US" dirty="0"/>
              <a:t>，</a:t>
            </a:r>
            <a:r>
              <a:rPr lang="en-US" altLang="zh-CN" dirty="0"/>
              <a:t>HTML</a:t>
            </a:r>
            <a:r>
              <a:rPr lang="zh-CN" altLang="en-US" dirty="0"/>
              <a:t>，</a:t>
            </a:r>
            <a:r>
              <a:rPr lang="en-US" altLang="zh-CN" dirty="0" err="1"/>
              <a:t>lxml</a:t>
            </a:r>
            <a:r>
              <a:rPr lang="en-US" altLang="zh-CN" dirty="0"/>
              <a:t> XML</a:t>
            </a:r>
            <a:r>
              <a:rPr lang="zh-CN" altLang="en-US" dirty="0"/>
              <a:t>，</a:t>
            </a:r>
            <a:r>
              <a:rPr lang="en-US" altLang="zh-CN" dirty="0"/>
              <a:t>html5lib</a:t>
            </a:r>
            <a:r>
              <a:rPr lang="zh-CN" altLang="en-US" dirty="0"/>
              <a:t>。</a:t>
            </a:r>
            <a:endParaRPr lang="en-US" altLang="zh-CN" dirty="0"/>
          </a:p>
          <a:p>
            <a:endParaRPr lang="en-US" altLang="zh-CN" dirty="0"/>
          </a:p>
          <a:p>
            <a:r>
              <a:rPr lang="en-US" altLang="zh-CN" dirty="0" err="1"/>
              <a:t>BeautifulSoup</a:t>
            </a:r>
            <a:r>
              <a:rPr lang="zh-CN" altLang="en-US" dirty="0"/>
              <a:t>是将</a:t>
            </a:r>
            <a:r>
              <a:rPr lang="en-US" altLang="zh-CN" dirty="0"/>
              <a:t>HTML</a:t>
            </a:r>
            <a:r>
              <a:rPr lang="zh-CN" altLang="en-US" dirty="0"/>
              <a:t>转化为一个复杂的树形结构，每个节点都是</a:t>
            </a:r>
            <a:r>
              <a:rPr lang="en-US" altLang="zh-CN" dirty="0"/>
              <a:t>Python</a:t>
            </a:r>
            <a:r>
              <a:rPr lang="zh-CN" altLang="en-US" dirty="0"/>
              <a:t>对象。所以可以很方便的通过</a:t>
            </a:r>
            <a:r>
              <a:rPr lang="en-US" altLang="zh-CN" dirty="0"/>
              <a:t>html</a:t>
            </a:r>
            <a:r>
              <a:rPr lang="zh-CN" altLang="en-US" dirty="0"/>
              <a:t>代码中的标签找到所需要爬取的内容。</a:t>
            </a:r>
            <a:endParaRPr lang="zh-CN" altLang="en-US" dirty="0"/>
          </a:p>
          <a:p>
            <a:endParaRPr lang="zh-CN" altLang="en-US" dirty="0"/>
          </a:p>
          <a:p>
            <a:r>
              <a:rPr lang="zh-CN" altLang="en-US" dirty="0"/>
              <a:t>使用命令行运行 </a:t>
            </a:r>
            <a:r>
              <a:rPr lang="en-US" altLang="zh-CN" dirty="0"/>
              <a:t>pip install bs4 </a:t>
            </a:r>
            <a:r>
              <a:rPr lang="zh-CN" altLang="en-US" dirty="0"/>
              <a:t>进行安装，在程序中用</a:t>
            </a:r>
            <a:r>
              <a:rPr lang="en-US" altLang="zh-CN" dirty="0"/>
              <a:t>from bs4 import </a:t>
            </a:r>
            <a:r>
              <a:rPr lang="en-US" altLang="zh-CN" dirty="0" err="1"/>
              <a:t>BeautifulSoup</a:t>
            </a:r>
            <a:r>
              <a:rPr lang="zh-CN" altLang="en-US" dirty="0"/>
              <a:t>导入该库。</a:t>
            </a:r>
            <a:endParaRPr lang="zh-CN"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6603</Words>
  <Application>WPS 演示</Application>
  <PresentationFormat>全屏显示(4:3)</PresentationFormat>
  <Paragraphs>495</Paragraphs>
  <Slides>34</Slides>
  <Notes>34</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34</vt:i4>
      </vt:variant>
    </vt:vector>
  </HeadingPairs>
  <TitlesOfParts>
    <vt:vector size="49" baseType="lpstr">
      <vt:lpstr>Arial</vt:lpstr>
      <vt:lpstr>宋体</vt:lpstr>
      <vt:lpstr>Wingdings</vt:lpstr>
      <vt:lpstr>黑体</vt:lpstr>
      <vt:lpstr>楷体_GB2312</vt:lpstr>
      <vt:lpstr>Calibri</vt:lpstr>
      <vt:lpstr>Times New Roman</vt:lpstr>
      <vt:lpstr>Times New Roman</vt:lpstr>
      <vt:lpstr>-apple-system</vt:lpstr>
      <vt:lpstr>Segoe Print</vt:lpstr>
      <vt:lpstr>微软雅黑</vt:lpstr>
      <vt:lpstr>Arial Unicode MS</vt:lpstr>
      <vt:lpstr>Calibri</vt:lpstr>
      <vt:lpstr>Office 主题</vt:lpstr>
      <vt:lpstr>1_Office 主题</vt:lpstr>
      <vt:lpstr>通信工程2303班  软件课程设计</vt:lpstr>
      <vt:lpstr>软件课程设计</vt:lpstr>
      <vt:lpstr>软件课程设计</vt:lpstr>
      <vt:lpstr>爬虫的定义和分类</vt:lpstr>
      <vt:lpstr>爬虫的定义和分类</vt:lpstr>
      <vt:lpstr>爬虫设计</vt:lpstr>
      <vt:lpstr>爬虫设计</vt:lpstr>
      <vt:lpstr>爬虫设计</vt:lpstr>
      <vt:lpstr>爬虫设计</vt:lpstr>
      <vt:lpstr>爬虫设计</vt:lpstr>
      <vt:lpstr>爬虫设计</vt:lpstr>
      <vt:lpstr>爬虫设计</vt:lpstr>
      <vt:lpstr>爬虫设计</vt:lpstr>
      <vt:lpstr>爬虫设计</vt:lpstr>
      <vt:lpstr>爬虫工具</vt:lpstr>
      <vt:lpstr>爬虫工具</vt:lpstr>
      <vt:lpstr>爬虫工具</vt:lpstr>
      <vt:lpstr>爬虫工具</vt:lpstr>
      <vt:lpstr>数据库工具</vt:lpstr>
      <vt:lpstr>数据库工具</vt:lpstr>
      <vt:lpstr>可视化系统</vt:lpstr>
      <vt:lpstr>可视化系统</vt:lpstr>
      <vt:lpstr>文本预处理方法</vt:lpstr>
      <vt:lpstr>推荐系统的定义和分类</vt:lpstr>
      <vt:lpstr>推荐系统的定义和分类</vt:lpstr>
      <vt:lpstr>推荐系统的定义和分类</vt:lpstr>
      <vt:lpstr>推荐系统的定义和分类</vt:lpstr>
      <vt:lpstr>推荐系统的定义和分类</vt:lpstr>
      <vt:lpstr>推荐系统的定义和分类</vt:lpstr>
      <vt:lpstr>推荐系统的定义和分类</vt:lpstr>
      <vt:lpstr>推荐系统的定义和应用</vt:lpstr>
      <vt:lpstr>推荐系统的定义和应用</vt:lpstr>
      <vt:lpstr>推荐系统的定义和应用</vt:lpstr>
      <vt:lpstr>参考资料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二、知乎网站爬虫设计</dc:title>
  <dc:creator>ASUS</dc:creator>
  <cp:lastModifiedBy>L</cp:lastModifiedBy>
  <cp:revision>405</cp:revision>
  <dcterms:created xsi:type="dcterms:W3CDTF">2018-10-29T08:36:00Z</dcterms:created>
  <dcterms:modified xsi:type="dcterms:W3CDTF">2025-10-10T08:58:10Z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3909FCCFCBCF47E08FAA39E502257085_13</vt:lpwstr>
  </property>
  <property fmtid="{D5CDD505-2E9C-101B-9397-08002B2CF9AE}" pid="3" name="KSOProductBuildVer">
    <vt:lpwstr>2052-12.1.0.22529</vt:lpwstr>
  </property>
</Properties>
</file>